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handoutMasterIdLst>
    <p:handoutMasterId r:id="rId25"/>
  </p:handoutMasterIdLst>
  <p:sldIdLst>
    <p:sldId id="272" r:id="rId2"/>
    <p:sldId id="273" r:id="rId3"/>
    <p:sldId id="259" r:id="rId4"/>
    <p:sldId id="308" r:id="rId5"/>
    <p:sldId id="321" r:id="rId6"/>
    <p:sldId id="312" r:id="rId7"/>
    <p:sldId id="261" r:id="rId8"/>
    <p:sldId id="310" r:id="rId9"/>
    <p:sldId id="309" r:id="rId10"/>
    <p:sldId id="313" r:id="rId11"/>
    <p:sldId id="311" r:id="rId12"/>
    <p:sldId id="293" r:id="rId13"/>
    <p:sldId id="283" r:id="rId14"/>
    <p:sldId id="314" r:id="rId15"/>
    <p:sldId id="315" r:id="rId16"/>
    <p:sldId id="316" r:id="rId17"/>
    <p:sldId id="319" r:id="rId18"/>
    <p:sldId id="317" r:id="rId19"/>
    <p:sldId id="318" r:id="rId20"/>
    <p:sldId id="320" r:id="rId21"/>
    <p:sldId id="262" r:id="rId22"/>
    <p:sldId id="290" r:id="rId23"/>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4859"/>
  </p:normalViewPr>
  <p:slideViewPr>
    <p:cSldViewPr snapToGrid="0">
      <p:cViewPr varScale="1">
        <p:scale>
          <a:sx n="104" d="100"/>
          <a:sy n="104" d="100"/>
        </p:scale>
        <p:origin x="936" y="192"/>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38C4E-11F7-5945-A51C-6AE68CF2E0DE}"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en-GB"/>
        </a:p>
      </dgm:t>
    </dgm:pt>
    <dgm:pt modelId="{0AE60927-36AF-8B4D-A03F-C687D146FF75}">
      <dgm:prSet phldrT="[Text]"/>
      <dgm:spPr/>
      <dgm:t>
        <a:bodyPr/>
        <a:lstStyle/>
        <a:p>
          <a:r>
            <a:rPr lang="en-GB" dirty="0"/>
            <a:t>Haram</a:t>
          </a:r>
        </a:p>
      </dgm:t>
    </dgm:pt>
    <dgm:pt modelId="{AF2192F8-6811-E14A-83B1-D6BB367741EB}" type="parTrans" cxnId="{5B781203-67F8-8E42-ADD6-06D705EF9ADF}">
      <dgm:prSet/>
      <dgm:spPr/>
      <dgm:t>
        <a:bodyPr/>
        <a:lstStyle/>
        <a:p>
          <a:endParaRPr lang="en-GB"/>
        </a:p>
      </dgm:t>
    </dgm:pt>
    <dgm:pt modelId="{58A7E7A1-0037-5D44-959D-AE4E70AAFB8D}" type="sibTrans" cxnId="{5B781203-67F8-8E42-ADD6-06D705EF9ADF}">
      <dgm:prSet/>
      <dgm:spPr/>
      <dgm:t>
        <a:bodyPr/>
        <a:lstStyle/>
        <a:p>
          <a:endParaRPr lang="en-GB"/>
        </a:p>
      </dgm:t>
    </dgm:pt>
    <dgm:pt modelId="{E7CD7044-9267-9447-B3E6-D2B313210DAB}">
      <dgm:prSet phldrT="[Text]" custT="1"/>
      <dgm:spPr/>
      <dgm:t>
        <a:bodyPr/>
        <a:lstStyle/>
        <a:p>
          <a:r>
            <a:rPr lang="en-GB" sz="1600" dirty="0"/>
            <a:t>Forbidden or unlawful</a:t>
          </a:r>
        </a:p>
      </dgm:t>
    </dgm:pt>
    <dgm:pt modelId="{7F941E8D-75BF-584A-ABE0-C8C36D326766}" type="parTrans" cxnId="{BF460409-7AD8-0A4F-8C18-782E24AC9CEF}">
      <dgm:prSet/>
      <dgm:spPr/>
      <dgm:t>
        <a:bodyPr/>
        <a:lstStyle/>
        <a:p>
          <a:endParaRPr lang="en-GB"/>
        </a:p>
      </dgm:t>
    </dgm:pt>
    <dgm:pt modelId="{EA3BFAF7-E7AF-F44A-8670-E6AEE4B7F90F}" type="sibTrans" cxnId="{BF460409-7AD8-0A4F-8C18-782E24AC9CEF}">
      <dgm:prSet/>
      <dgm:spPr/>
      <dgm:t>
        <a:bodyPr/>
        <a:lstStyle/>
        <a:p>
          <a:endParaRPr lang="en-GB"/>
        </a:p>
      </dgm:t>
    </dgm:pt>
    <dgm:pt modelId="{B6AC4EBB-1CBB-8D4C-9069-28A55AD96FD3}">
      <dgm:prSet phldrT="[Text]"/>
      <dgm:spPr/>
      <dgm:t>
        <a:bodyPr/>
        <a:lstStyle/>
        <a:p>
          <a:r>
            <a:rPr lang="en-GB" dirty="0"/>
            <a:t>Halal</a:t>
          </a:r>
        </a:p>
      </dgm:t>
    </dgm:pt>
    <dgm:pt modelId="{2E49D0DA-8675-C04F-B2AA-544F875A5A85}" type="parTrans" cxnId="{BDA3ED8D-9BAC-0241-B9E2-F1F2B90608B0}">
      <dgm:prSet/>
      <dgm:spPr/>
      <dgm:t>
        <a:bodyPr/>
        <a:lstStyle/>
        <a:p>
          <a:endParaRPr lang="en-GB"/>
        </a:p>
      </dgm:t>
    </dgm:pt>
    <dgm:pt modelId="{7B163D1D-971B-2643-9D30-CA36058C51BC}" type="sibTrans" cxnId="{BDA3ED8D-9BAC-0241-B9E2-F1F2B90608B0}">
      <dgm:prSet/>
      <dgm:spPr/>
      <dgm:t>
        <a:bodyPr/>
        <a:lstStyle/>
        <a:p>
          <a:endParaRPr lang="en-GB"/>
        </a:p>
      </dgm:t>
    </dgm:pt>
    <dgm:pt modelId="{B2079267-1991-EC40-B18E-8C546234BD62}">
      <dgm:prSet phldrT="[Text]" custT="1"/>
      <dgm:spPr/>
      <dgm:t>
        <a:bodyPr/>
        <a:lstStyle/>
        <a:p>
          <a:r>
            <a:rPr lang="en-GB" sz="1600" dirty="0"/>
            <a:t>Permissible</a:t>
          </a:r>
        </a:p>
      </dgm:t>
    </dgm:pt>
    <dgm:pt modelId="{9FAC8D7A-63C5-E745-829C-F0C1DE6E15A8}" type="parTrans" cxnId="{5B2D4C01-82D9-C240-BC30-3A67B123AEF6}">
      <dgm:prSet/>
      <dgm:spPr/>
      <dgm:t>
        <a:bodyPr/>
        <a:lstStyle/>
        <a:p>
          <a:endParaRPr lang="en-GB"/>
        </a:p>
      </dgm:t>
    </dgm:pt>
    <dgm:pt modelId="{88F803ED-B9C5-5F4B-AC03-EC4E59EFC88A}" type="sibTrans" cxnId="{5B2D4C01-82D9-C240-BC30-3A67B123AEF6}">
      <dgm:prSet/>
      <dgm:spPr/>
      <dgm:t>
        <a:bodyPr/>
        <a:lstStyle/>
        <a:p>
          <a:endParaRPr lang="en-GB"/>
        </a:p>
      </dgm:t>
    </dgm:pt>
    <dgm:pt modelId="{A3D91B63-0DEF-A144-B941-DEA78712A0B6}">
      <dgm:prSet phldrT="[Text]" custT="1"/>
      <dgm:spPr/>
      <dgm:t>
        <a:bodyPr/>
        <a:lstStyle/>
        <a:p>
          <a:r>
            <a:rPr lang="en-GB" sz="1600" b="0" i="0" dirty="0"/>
            <a:t>Halal food is that which adheres to Islamic law, as defined in the Qur’an. The Islamic form of slaughtering animals or poultry involves killing through a cut to the jugular vein, carotid artery and windpipe</a:t>
          </a:r>
          <a:endParaRPr lang="en-GB" sz="1600" dirty="0"/>
        </a:p>
      </dgm:t>
    </dgm:pt>
    <dgm:pt modelId="{F6758974-FEF0-DD4D-88FC-4E4F188C0B69}" type="parTrans" cxnId="{D6C8B23B-5F24-BB4D-8674-2BD3680E7F13}">
      <dgm:prSet/>
      <dgm:spPr/>
      <dgm:t>
        <a:bodyPr/>
        <a:lstStyle/>
        <a:p>
          <a:endParaRPr lang="en-GB"/>
        </a:p>
      </dgm:t>
    </dgm:pt>
    <dgm:pt modelId="{02AE326B-BD37-7944-8E6E-97703D232512}" type="sibTrans" cxnId="{D6C8B23B-5F24-BB4D-8674-2BD3680E7F13}">
      <dgm:prSet/>
      <dgm:spPr/>
      <dgm:t>
        <a:bodyPr/>
        <a:lstStyle/>
        <a:p>
          <a:endParaRPr lang="en-GB"/>
        </a:p>
      </dgm:t>
    </dgm:pt>
    <dgm:pt modelId="{FB300C56-5F6A-A848-BF96-981BC1F46793}">
      <dgm:prSet phldrT="[Text]" custT="1"/>
      <dgm:spPr/>
      <dgm:t>
        <a:bodyPr/>
        <a:lstStyle/>
        <a:p>
          <a:r>
            <a:rPr lang="en-GB" sz="1600" b="0" i="0" dirty="0"/>
            <a:t>Food that is prohibited according to Islamic law</a:t>
          </a:r>
          <a:endParaRPr lang="en-GB" sz="1600" dirty="0"/>
        </a:p>
      </dgm:t>
    </dgm:pt>
    <dgm:pt modelId="{10660246-B1F3-EC4E-84BA-6FB5B73A30AB}" type="parTrans" cxnId="{BB1384F3-EAB0-9C43-A85D-E419D2A15C05}">
      <dgm:prSet/>
      <dgm:spPr/>
      <dgm:t>
        <a:bodyPr/>
        <a:lstStyle/>
        <a:p>
          <a:endParaRPr lang="en-GB"/>
        </a:p>
      </dgm:t>
    </dgm:pt>
    <dgm:pt modelId="{744CEB4A-F47F-5945-BFD2-12604B0557C7}" type="sibTrans" cxnId="{BB1384F3-EAB0-9C43-A85D-E419D2A15C05}">
      <dgm:prSet/>
      <dgm:spPr/>
      <dgm:t>
        <a:bodyPr/>
        <a:lstStyle/>
        <a:p>
          <a:endParaRPr lang="en-GB"/>
        </a:p>
      </dgm:t>
    </dgm:pt>
    <dgm:pt modelId="{78182FDF-D2A9-1346-9F5C-472049C1EF17}" type="pres">
      <dgm:prSet presAssocID="{53138C4E-11F7-5945-A51C-6AE68CF2E0DE}" presName="Name0" presStyleCnt="0">
        <dgm:presLayoutVars>
          <dgm:dir/>
          <dgm:animLvl val="lvl"/>
          <dgm:resizeHandles val="exact"/>
        </dgm:presLayoutVars>
      </dgm:prSet>
      <dgm:spPr/>
    </dgm:pt>
    <dgm:pt modelId="{2342981E-A21D-DF4E-8A2A-61DA890F1831}" type="pres">
      <dgm:prSet presAssocID="{0AE60927-36AF-8B4D-A03F-C687D146FF75}" presName="linNode" presStyleCnt="0"/>
      <dgm:spPr/>
    </dgm:pt>
    <dgm:pt modelId="{C31BFC0C-9841-B049-A1D7-EE4AC08A0DD0}" type="pres">
      <dgm:prSet presAssocID="{0AE60927-36AF-8B4D-A03F-C687D146FF75}" presName="parentText" presStyleLbl="node1" presStyleIdx="0" presStyleCnt="2" custScaleX="69020">
        <dgm:presLayoutVars>
          <dgm:chMax val="1"/>
          <dgm:bulletEnabled val="1"/>
        </dgm:presLayoutVars>
      </dgm:prSet>
      <dgm:spPr/>
    </dgm:pt>
    <dgm:pt modelId="{3843D6BE-60FC-E846-A366-866B834D306E}" type="pres">
      <dgm:prSet presAssocID="{0AE60927-36AF-8B4D-A03F-C687D146FF75}" presName="descendantText" presStyleLbl="alignAccFollowNode1" presStyleIdx="0" presStyleCnt="2">
        <dgm:presLayoutVars>
          <dgm:bulletEnabled val="1"/>
        </dgm:presLayoutVars>
      </dgm:prSet>
      <dgm:spPr/>
    </dgm:pt>
    <dgm:pt modelId="{65501E71-1B1E-3A4E-AA3A-E419A42E086F}" type="pres">
      <dgm:prSet presAssocID="{58A7E7A1-0037-5D44-959D-AE4E70AAFB8D}" presName="sp" presStyleCnt="0"/>
      <dgm:spPr/>
    </dgm:pt>
    <dgm:pt modelId="{98B860F2-7857-AA4F-BAA1-EDC0B07D3EAA}" type="pres">
      <dgm:prSet presAssocID="{B6AC4EBB-1CBB-8D4C-9069-28A55AD96FD3}" presName="linNode" presStyleCnt="0"/>
      <dgm:spPr/>
    </dgm:pt>
    <dgm:pt modelId="{5DC3188D-ED09-8B4A-81E5-9EA7FDD67106}" type="pres">
      <dgm:prSet presAssocID="{B6AC4EBB-1CBB-8D4C-9069-28A55AD96FD3}" presName="parentText" presStyleLbl="node1" presStyleIdx="1" presStyleCnt="2" custScaleX="69020">
        <dgm:presLayoutVars>
          <dgm:chMax val="1"/>
          <dgm:bulletEnabled val="1"/>
        </dgm:presLayoutVars>
      </dgm:prSet>
      <dgm:spPr/>
    </dgm:pt>
    <dgm:pt modelId="{9DE53D71-45D5-C84E-BCB1-A18725915503}" type="pres">
      <dgm:prSet presAssocID="{B6AC4EBB-1CBB-8D4C-9069-28A55AD96FD3}" presName="descendantText" presStyleLbl="alignAccFollowNode1" presStyleIdx="1" presStyleCnt="2">
        <dgm:presLayoutVars>
          <dgm:bulletEnabled val="1"/>
        </dgm:presLayoutVars>
      </dgm:prSet>
      <dgm:spPr/>
    </dgm:pt>
  </dgm:ptLst>
  <dgm:cxnLst>
    <dgm:cxn modelId="{5B2D4C01-82D9-C240-BC30-3A67B123AEF6}" srcId="{B6AC4EBB-1CBB-8D4C-9069-28A55AD96FD3}" destId="{B2079267-1991-EC40-B18E-8C546234BD62}" srcOrd="0" destOrd="0" parTransId="{9FAC8D7A-63C5-E745-829C-F0C1DE6E15A8}" sibTransId="{88F803ED-B9C5-5F4B-AC03-EC4E59EFC88A}"/>
    <dgm:cxn modelId="{5B781203-67F8-8E42-ADD6-06D705EF9ADF}" srcId="{53138C4E-11F7-5945-A51C-6AE68CF2E0DE}" destId="{0AE60927-36AF-8B4D-A03F-C687D146FF75}" srcOrd="0" destOrd="0" parTransId="{AF2192F8-6811-E14A-83B1-D6BB367741EB}" sibTransId="{58A7E7A1-0037-5D44-959D-AE4E70AAFB8D}"/>
    <dgm:cxn modelId="{BF460409-7AD8-0A4F-8C18-782E24AC9CEF}" srcId="{0AE60927-36AF-8B4D-A03F-C687D146FF75}" destId="{E7CD7044-9267-9447-B3E6-D2B313210DAB}" srcOrd="0" destOrd="0" parTransId="{7F941E8D-75BF-584A-ABE0-C8C36D326766}" sibTransId="{EA3BFAF7-E7AF-F44A-8670-E6AEE4B7F90F}"/>
    <dgm:cxn modelId="{F6DDD922-0C22-E540-AB6E-EC64600A2260}" type="presOf" srcId="{E7CD7044-9267-9447-B3E6-D2B313210DAB}" destId="{3843D6BE-60FC-E846-A366-866B834D306E}" srcOrd="0" destOrd="0" presId="urn:microsoft.com/office/officeart/2005/8/layout/vList5"/>
    <dgm:cxn modelId="{D6C8B23B-5F24-BB4D-8674-2BD3680E7F13}" srcId="{B6AC4EBB-1CBB-8D4C-9069-28A55AD96FD3}" destId="{A3D91B63-0DEF-A144-B941-DEA78712A0B6}" srcOrd="1" destOrd="0" parTransId="{F6758974-FEF0-DD4D-88FC-4E4F188C0B69}" sibTransId="{02AE326B-BD37-7944-8E6E-97703D232512}"/>
    <dgm:cxn modelId="{AD1C1351-2B73-4E4A-B39D-75360D8F398F}" type="presOf" srcId="{FB300C56-5F6A-A848-BF96-981BC1F46793}" destId="{3843D6BE-60FC-E846-A366-866B834D306E}" srcOrd="0" destOrd="1" presId="urn:microsoft.com/office/officeart/2005/8/layout/vList5"/>
    <dgm:cxn modelId="{410A1D72-54D7-4547-BEE4-0FA9D58BCFA6}" type="presOf" srcId="{B6AC4EBB-1CBB-8D4C-9069-28A55AD96FD3}" destId="{5DC3188D-ED09-8B4A-81E5-9EA7FDD67106}" srcOrd="0" destOrd="0" presId="urn:microsoft.com/office/officeart/2005/8/layout/vList5"/>
    <dgm:cxn modelId="{55BB7A80-EA84-E54E-8F7D-7100669C085A}" type="presOf" srcId="{A3D91B63-0DEF-A144-B941-DEA78712A0B6}" destId="{9DE53D71-45D5-C84E-BCB1-A18725915503}" srcOrd="0" destOrd="1" presId="urn:microsoft.com/office/officeart/2005/8/layout/vList5"/>
    <dgm:cxn modelId="{BDA3ED8D-9BAC-0241-B9E2-F1F2B90608B0}" srcId="{53138C4E-11F7-5945-A51C-6AE68CF2E0DE}" destId="{B6AC4EBB-1CBB-8D4C-9069-28A55AD96FD3}" srcOrd="1" destOrd="0" parTransId="{2E49D0DA-8675-C04F-B2AA-544F875A5A85}" sibTransId="{7B163D1D-971B-2643-9D30-CA36058C51BC}"/>
    <dgm:cxn modelId="{51CCF5A3-E55E-2440-9249-B70EB5ABE6D7}" type="presOf" srcId="{B2079267-1991-EC40-B18E-8C546234BD62}" destId="{9DE53D71-45D5-C84E-BCB1-A18725915503}" srcOrd="0" destOrd="0" presId="urn:microsoft.com/office/officeart/2005/8/layout/vList5"/>
    <dgm:cxn modelId="{78DB22C9-B910-2844-8E8B-0862824BEB47}" type="presOf" srcId="{53138C4E-11F7-5945-A51C-6AE68CF2E0DE}" destId="{78182FDF-D2A9-1346-9F5C-472049C1EF17}" srcOrd="0" destOrd="0" presId="urn:microsoft.com/office/officeart/2005/8/layout/vList5"/>
    <dgm:cxn modelId="{C4AD25F0-D1CE-F746-B72F-BE0346583BE5}" type="presOf" srcId="{0AE60927-36AF-8B4D-A03F-C687D146FF75}" destId="{C31BFC0C-9841-B049-A1D7-EE4AC08A0DD0}" srcOrd="0" destOrd="0" presId="urn:microsoft.com/office/officeart/2005/8/layout/vList5"/>
    <dgm:cxn modelId="{BB1384F3-EAB0-9C43-A85D-E419D2A15C05}" srcId="{0AE60927-36AF-8B4D-A03F-C687D146FF75}" destId="{FB300C56-5F6A-A848-BF96-981BC1F46793}" srcOrd="1" destOrd="0" parTransId="{10660246-B1F3-EC4E-84BA-6FB5B73A30AB}" sibTransId="{744CEB4A-F47F-5945-BFD2-12604B0557C7}"/>
    <dgm:cxn modelId="{20FB9A10-0D2B-2444-BFF3-897B95D38FC8}" type="presParOf" srcId="{78182FDF-D2A9-1346-9F5C-472049C1EF17}" destId="{2342981E-A21D-DF4E-8A2A-61DA890F1831}" srcOrd="0" destOrd="0" presId="urn:microsoft.com/office/officeart/2005/8/layout/vList5"/>
    <dgm:cxn modelId="{DF4ABBF6-5364-C344-9CC3-77AEE5B17FBD}" type="presParOf" srcId="{2342981E-A21D-DF4E-8A2A-61DA890F1831}" destId="{C31BFC0C-9841-B049-A1D7-EE4AC08A0DD0}" srcOrd="0" destOrd="0" presId="urn:microsoft.com/office/officeart/2005/8/layout/vList5"/>
    <dgm:cxn modelId="{E225F010-AD93-4241-8E19-BF37FCEC49AF}" type="presParOf" srcId="{2342981E-A21D-DF4E-8A2A-61DA890F1831}" destId="{3843D6BE-60FC-E846-A366-866B834D306E}" srcOrd="1" destOrd="0" presId="urn:microsoft.com/office/officeart/2005/8/layout/vList5"/>
    <dgm:cxn modelId="{2F977E1A-332E-EC44-9879-0CCEC5CD7A0B}" type="presParOf" srcId="{78182FDF-D2A9-1346-9F5C-472049C1EF17}" destId="{65501E71-1B1E-3A4E-AA3A-E419A42E086F}" srcOrd="1" destOrd="0" presId="urn:microsoft.com/office/officeart/2005/8/layout/vList5"/>
    <dgm:cxn modelId="{B1A0E05D-045C-D843-95BF-872D7FE510A2}" type="presParOf" srcId="{78182FDF-D2A9-1346-9F5C-472049C1EF17}" destId="{98B860F2-7857-AA4F-BAA1-EDC0B07D3EAA}" srcOrd="2" destOrd="0" presId="urn:microsoft.com/office/officeart/2005/8/layout/vList5"/>
    <dgm:cxn modelId="{A6A5066C-F2E1-DA4F-BF83-0E76F151BF33}" type="presParOf" srcId="{98B860F2-7857-AA4F-BAA1-EDC0B07D3EAA}" destId="{5DC3188D-ED09-8B4A-81E5-9EA7FDD67106}" srcOrd="0" destOrd="0" presId="urn:microsoft.com/office/officeart/2005/8/layout/vList5"/>
    <dgm:cxn modelId="{FD0002D2-CC48-5945-ADBB-8F8E07ECFAC6}" type="presParOf" srcId="{98B860F2-7857-AA4F-BAA1-EDC0B07D3EAA}" destId="{9DE53D71-45D5-C84E-BCB1-A1872591550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138C4E-11F7-5945-A51C-6AE68CF2E0DE}" type="doc">
      <dgm:prSet loTypeId="urn:microsoft.com/office/officeart/2005/8/layout/vList5" loCatId="list" qsTypeId="urn:microsoft.com/office/officeart/2005/8/quickstyle/simple5" qsCatId="simple" csTypeId="urn:microsoft.com/office/officeart/2005/8/colors/colorful4" csCatId="colorful" phldr="1"/>
      <dgm:spPr/>
      <dgm:t>
        <a:bodyPr/>
        <a:lstStyle/>
        <a:p>
          <a:endParaRPr lang="en-GB"/>
        </a:p>
      </dgm:t>
    </dgm:pt>
    <dgm:pt modelId="{DD88AEF8-F479-334B-8DB6-A5C1FD1FC1D5}">
      <dgm:prSet phldrT="[Text]"/>
      <dgm:spPr/>
      <dgm:t>
        <a:bodyPr/>
        <a:lstStyle/>
        <a:p>
          <a:r>
            <a:rPr lang="en-GB" dirty="0" err="1"/>
            <a:t>Makruh</a:t>
          </a:r>
          <a:endParaRPr lang="en-GB" dirty="0"/>
        </a:p>
      </dgm:t>
    </dgm:pt>
    <dgm:pt modelId="{256A7617-5529-6E42-B4A8-31C768E036BB}" type="parTrans" cxnId="{81581D20-B523-EC47-84B4-D6D8D3733E09}">
      <dgm:prSet/>
      <dgm:spPr/>
      <dgm:t>
        <a:bodyPr/>
        <a:lstStyle/>
        <a:p>
          <a:endParaRPr lang="en-GB"/>
        </a:p>
      </dgm:t>
    </dgm:pt>
    <dgm:pt modelId="{96FC006F-2383-454E-A38B-246B8DCDB832}" type="sibTrans" cxnId="{81581D20-B523-EC47-84B4-D6D8D3733E09}">
      <dgm:prSet/>
      <dgm:spPr/>
      <dgm:t>
        <a:bodyPr/>
        <a:lstStyle/>
        <a:p>
          <a:endParaRPr lang="en-GB"/>
        </a:p>
      </dgm:t>
    </dgm:pt>
    <dgm:pt modelId="{45354313-B404-0C49-A912-F1D8F33FF9EC}">
      <dgm:prSet phldrT="[Text]" custT="1"/>
      <dgm:spPr/>
      <dgm:t>
        <a:bodyPr/>
        <a:lstStyle/>
        <a:p>
          <a:r>
            <a:rPr lang="en-GB" sz="1600" dirty="0"/>
            <a:t>Disliked or undesirable</a:t>
          </a:r>
        </a:p>
      </dgm:t>
    </dgm:pt>
    <dgm:pt modelId="{EB372717-C828-EC43-BBBB-9A01EFC6042C}" type="parTrans" cxnId="{19E6D738-CC16-C14A-BE49-9421B3F6E46B}">
      <dgm:prSet/>
      <dgm:spPr/>
      <dgm:t>
        <a:bodyPr/>
        <a:lstStyle/>
        <a:p>
          <a:endParaRPr lang="en-GB"/>
        </a:p>
      </dgm:t>
    </dgm:pt>
    <dgm:pt modelId="{FE6FD342-3273-694F-A856-E1DA6694A135}" type="sibTrans" cxnId="{19E6D738-CC16-C14A-BE49-9421B3F6E46B}">
      <dgm:prSet/>
      <dgm:spPr/>
      <dgm:t>
        <a:bodyPr/>
        <a:lstStyle/>
        <a:p>
          <a:endParaRPr lang="en-GB"/>
        </a:p>
      </dgm:t>
    </dgm:pt>
    <dgm:pt modelId="{0AE60927-36AF-8B4D-A03F-C687D146FF75}">
      <dgm:prSet phldrT="[Text]"/>
      <dgm:spPr/>
      <dgm:t>
        <a:bodyPr/>
        <a:lstStyle/>
        <a:p>
          <a:r>
            <a:rPr lang="en-GB" dirty="0" err="1"/>
            <a:t>Mushbooh</a:t>
          </a:r>
          <a:endParaRPr lang="en-GB" dirty="0"/>
        </a:p>
      </dgm:t>
    </dgm:pt>
    <dgm:pt modelId="{AF2192F8-6811-E14A-83B1-D6BB367741EB}" type="parTrans" cxnId="{5B781203-67F8-8E42-ADD6-06D705EF9ADF}">
      <dgm:prSet/>
      <dgm:spPr/>
      <dgm:t>
        <a:bodyPr/>
        <a:lstStyle/>
        <a:p>
          <a:endParaRPr lang="en-GB"/>
        </a:p>
      </dgm:t>
    </dgm:pt>
    <dgm:pt modelId="{58A7E7A1-0037-5D44-959D-AE4E70AAFB8D}" type="sibTrans" cxnId="{5B781203-67F8-8E42-ADD6-06D705EF9ADF}">
      <dgm:prSet/>
      <dgm:spPr/>
      <dgm:t>
        <a:bodyPr/>
        <a:lstStyle/>
        <a:p>
          <a:endParaRPr lang="en-GB"/>
        </a:p>
      </dgm:t>
    </dgm:pt>
    <dgm:pt modelId="{E7CD7044-9267-9447-B3E6-D2B313210DAB}">
      <dgm:prSet phldrT="[Text]" custT="1"/>
      <dgm:spPr/>
      <dgm:t>
        <a:bodyPr/>
        <a:lstStyle/>
        <a:p>
          <a:r>
            <a:rPr lang="en-GB" sz="1600" dirty="0"/>
            <a:t>Doubtful or suspect</a:t>
          </a:r>
        </a:p>
      </dgm:t>
    </dgm:pt>
    <dgm:pt modelId="{7F941E8D-75BF-584A-ABE0-C8C36D326766}" type="parTrans" cxnId="{BF460409-7AD8-0A4F-8C18-782E24AC9CEF}">
      <dgm:prSet/>
      <dgm:spPr/>
      <dgm:t>
        <a:bodyPr/>
        <a:lstStyle/>
        <a:p>
          <a:endParaRPr lang="en-GB"/>
        </a:p>
      </dgm:t>
    </dgm:pt>
    <dgm:pt modelId="{EA3BFAF7-E7AF-F44A-8670-E6AEE4B7F90F}" type="sibTrans" cxnId="{BF460409-7AD8-0A4F-8C18-782E24AC9CEF}">
      <dgm:prSet/>
      <dgm:spPr/>
      <dgm:t>
        <a:bodyPr/>
        <a:lstStyle/>
        <a:p>
          <a:endParaRPr lang="en-GB"/>
        </a:p>
      </dgm:t>
    </dgm:pt>
    <dgm:pt modelId="{997A3220-4573-1646-9C78-77C022750819}">
      <dgm:prSet phldrT="[Text]" custT="1"/>
      <dgm:spPr/>
      <dgm:t>
        <a:bodyPr/>
        <a:lstStyle/>
        <a:p>
          <a:r>
            <a:rPr lang="en-GB" sz="1600" b="0" i="0" dirty="0"/>
            <a:t>If one is not sure about the slaughtering process or the ingredients used while preparing the food, then those items are considered as </a:t>
          </a:r>
          <a:r>
            <a:rPr lang="en-GB" sz="1600" b="0" i="0" dirty="0" err="1"/>
            <a:t>Mushbooh</a:t>
          </a:r>
          <a:endParaRPr lang="en-GB" sz="1600" dirty="0"/>
        </a:p>
      </dgm:t>
    </dgm:pt>
    <dgm:pt modelId="{A605A903-EA25-574A-BA75-0AAA100C208D}" type="parTrans" cxnId="{322A3E23-D85E-9640-A4BB-750C023D410B}">
      <dgm:prSet/>
      <dgm:spPr/>
      <dgm:t>
        <a:bodyPr/>
        <a:lstStyle/>
        <a:p>
          <a:endParaRPr lang="en-GB"/>
        </a:p>
      </dgm:t>
    </dgm:pt>
    <dgm:pt modelId="{6A1EC9C0-B3A5-1A4D-9224-029586E1DE07}" type="sibTrans" cxnId="{322A3E23-D85E-9640-A4BB-750C023D410B}">
      <dgm:prSet/>
      <dgm:spPr/>
      <dgm:t>
        <a:bodyPr/>
        <a:lstStyle/>
        <a:p>
          <a:endParaRPr lang="en-GB"/>
        </a:p>
      </dgm:t>
    </dgm:pt>
    <dgm:pt modelId="{7B57A600-8FB0-6B43-A4D3-6A735CBCD669}">
      <dgm:prSet phldrT="[Text]" custT="1"/>
      <dgm:spPr/>
      <dgm:t>
        <a:bodyPr/>
        <a:lstStyle/>
        <a:p>
          <a:r>
            <a:rPr lang="en-GB" sz="1600" b="0" i="0" dirty="0"/>
            <a:t>Though a </a:t>
          </a:r>
          <a:r>
            <a:rPr lang="en-GB" sz="1600" b="0" i="0" dirty="0" err="1"/>
            <a:t>makruh</a:t>
          </a:r>
          <a:r>
            <a:rPr lang="en-GB" sz="1600" b="0" i="0" dirty="0"/>
            <a:t> act is not haram or subject to punishment, a person who abstains from this act will be rewarded</a:t>
          </a:r>
          <a:endParaRPr lang="en-GB" sz="1600" dirty="0"/>
        </a:p>
      </dgm:t>
    </dgm:pt>
    <dgm:pt modelId="{C6BE20EE-56D2-BA43-97CA-068F5B67B8F1}" type="parTrans" cxnId="{C7BECF64-E316-1443-B5D4-67103DE2E9B9}">
      <dgm:prSet/>
      <dgm:spPr/>
      <dgm:t>
        <a:bodyPr/>
        <a:lstStyle/>
        <a:p>
          <a:endParaRPr lang="en-GB"/>
        </a:p>
      </dgm:t>
    </dgm:pt>
    <dgm:pt modelId="{51DC59EA-8823-B842-BD24-8BDD7561E51D}" type="sibTrans" cxnId="{C7BECF64-E316-1443-B5D4-67103DE2E9B9}">
      <dgm:prSet/>
      <dgm:spPr/>
      <dgm:t>
        <a:bodyPr/>
        <a:lstStyle/>
        <a:p>
          <a:endParaRPr lang="en-GB"/>
        </a:p>
      </dgm:t>
    </dgm:pt>
    <dgm:pt modelId="{78182FDF-D2A9-1346-9F5C-472049C1EF17}" type="pres">
      <dgm:prSet presAssocID="{53138C4E-11F7-5945-A51C-6AE68CF2E0DE}" presName="Name0" presStyleCnt="0">
        <dgm:presLayoutVars>
          <dgm:dir/>
          <dgm:animLvl val="lvl"/>
          <dgm:resizeHandles val="exact"/>
        </dgm:presLayoutVars>
      </dgm:prSet>
      <dgm:spPr/>
    </dgm:pt>
    <dgm:pt modelId="{0A33218B-0C37-6647-B1DA-02BDFEB10EC3}" type="pres">
      <dgm:prSet presAssocID="{DD88AEF8-F479-334B-8DB6-A5C1FD1FC1D5}" presName="linNode" presStyleCnt="0"/>
      <dgm:spPr/>
    </dgm:pt>
    <dgm:pt modelId="{7A9134E8-095E-A344-B4CC-49FCA21F48C3}" type="pres">
      <dgm:prSet presAssocID="{DD88AEF8-F479-334B-8DB6-A5C1FD1FC1D5}" presName="parentText" presStyleLbl="node1" presStyleIdx="0" presStyleCnt="2" custScaleX="68219" custScaleY="100047" custLinFactNeighborX="66" custLinFactNeighborY="-128">
        <dgm:presLayoutVars>
          <dgm:chMax val="1"/>
          <dgm:bulletEnabled val="1"/>
        </dgm:presLayoutVars>
      </dgm:prSet>
      <dgm:spPr/>
    </dgm:pt>
    <dgm:pt modelId="{862DC842-DD5B-EA47-8CDB-98F131D18B25}" type="pres">
      <dgm:prSet presAssocID="{DD88AEF8-F479-334B-8DB6-A5C1FD1FC1D5}" presName="descendantText" presStyleLbl="alignAccFollowNode1" presStyleIdx="0" presStyleCnt="2" custLinFactNeighborY="1657">
        <dgm:presLayoutVars>
          <dgm:bulletEnabled val="1"/>
        </dgm:presLayoutVars>
      </dgm:prSet>
      <dgm:spPr/>
    </dgm:pt>
    <dgm:pt modelId="{565542FC-909E-074B-9265-900228F8353B}" type="pres">
      <dgm:prSet presAssocID="{96FC006F-2383-454E-A38B-246B8DCDB832}" presName="sp" presStyleCnt="0"/>
      <dgm:spPr/>
    </dgm:pt>
    <dgm:pt modelId="{2342981E-A21D-DF4E-8A2A-61DA890F1831}" type="pres">
      <dgm:prSet presAssocID="{0AE60927-36AF-8B4D-A03F-C687D146FF75}" presName="linNode" presStyleCnt="0"/>
      <dgm:spPr/>
    </dgm:pt>
    <dgm:pt modelId="{C31BFC0C-9841-B049-A1D7-EE4AC08A0DD0}" type="pres">
      <dgm:prSet presAssocID="{0AE60927-36AF-8B4D-A03F-C687D146FF75}" presName="parentText" presStyleLbl="node1" presStyleIdx="1" presStyleCnt="2" custScaleX="68219">
        <dgm:presLayoutVars>
          <dgm:chMax val="1"/>
          <dgm:bulletEnabled val="1"/>
        </dgm:presLayoutVars>
      </dgm:prSet>
      <dgm:spPr/>
    </dgm:pt>
    <dgm:pt modelId="{3843D6BE-60FC-E846-A366-866B834D306E}" type="pres">
      <dgm:prSet presAssocID="{0AE60927-36AF-8B4D-A03F-C687D146FF75}" presName="descendantText" presStyleLbl="alignAccFollowNode1" presStyleIdx="1" presStyleCnt="2">
        <dgm:presLayoutVars>
          <dgm:bulletEnabled val="1"/>
        </dgm:presLayoutVars>
      </dgm:prSet>
      <dgm:spPr/>
    </dgm:pt>
  </dgm:ptLst>
  <dgm:cxnLst>
    <dgm:cxn modelId="{5B781203-67F8-8E42-ADD6-06D705EF9ADF}" srcId="{53138C4E-11F7-5945-A51C-6AE68CF2E0DE}" destId="{0AE60927-36AF-8B4D-A03F-C687D146FF75}" srcOrd="1" destOrd="0" parTransId="{AF2192F8-6811-E14A-83B1-D6BB367741EB}" sibTransId="{58A7E7A1-0037-5D44-959D-AE4E70AAFB8D}"/>
    <dgm:cxn modelId="{BF460409-7AD8-0A4F-8C18-782E24AC9CEF}" srcId="{0AE60927-36AF-8B4D-A03F-C687D146FF75}" destId="{E7CD7044-9267-9447-B3E6-D2B313210DAB}" srcOrd="0" destOrd="0" parTransId="{7F941E8D-75BF-584A-ABE0-C8C36D326766}" sibTransId="{EA3BFAF7-E7AF-F44A-8670-E6AEE4B7F90F}"/>
    <dgm:cxn modelId="{53B76D0D-4066-7849-960C-75237CB97F44}" type="presOf" srcId="{7B57A600-8FB0-6B43-A4D3-6A735CBCD669}" destId="{862DC842-DD5B-EA47-8CDB-98F131D18B25}" srcOrd="0" destOrd="1" presId="urn:microsoft.com/office/officeart/2005/8/layout/vList5"/>
    <dgm:cxn modelId="{5782E214-4115-674E-AE66-F0CB84BA573F}" type="presOf" srcId="{45354313-B404-0C49-A912-F1D8F33FF9EC}" destId="{862DC842-DD5B-EA47-8CDB-98F131D18B25}" srcOrd="0" destOrd="0" presId="urn:microsoft.com/office/officeart/2005/8/layout/vList5"/>
    <dgm:cxn modelId="{81581D20-B523-EC47-84B4-D6D8D3733E09}" srcId="{53138C4E-11F7-5945-A51C-6AE68CF2E0DE}" destId="{DD88AEF8-F479-334B-8DB6-A5C1FD1FC1D5}" srcOrd="0" destOrd="0" parTransId="{256A7617-5529-6E42-B4A8-31C768E036BB}" sibTransId="{96FC006F-2383-454E-A38B-246B8DCDB832}"/>
    <dgm:cxn modelId="{F6DDD922-0C22-E540-AB6E-EC64600A2260}" type="presOf" srcId="{E7CD7044-9267-9447-B3E6-D2B313210DAB}" destId="{3843D6BE-60FC-E846-A366-866B834D306E}" srcOrd="0" destOrd="0" presId="urn:microsoft.com/office/officeart/2005/8/layout/vList5"/>
    <dgm:cxn modelId="{322A3E23-D85E-9640-A4BB-750C023D410B}" srcId="{0AE60927-36AF-8B4D-A03F-C687D146FF75}" destId="{997A3220-4573-1646-9C78-77C022750819}" srcOrd="1" destOrd="0" parTransId="{A605A903-EA25-574A-BA75-0AAA100C208D}" sibTransId="{6A1EC9C0-B3A5-1A4D-9224-029586E1DE07}"/>
    <dgm:cxn modelId="{97813125-DFDC-6F48-895A-3704B87B6069}" type="presOf" srcId="{997A3220-4573-1646-9C78-77C022750819}" destId="{3843D6BE-60FC-E846-A366-866B834D306E}" srcOrd="0" destOrd="1" presId="urn:microsoft.com/office/officeart/2005/8/layout/vList5"/>
    <dgm:cxn modelId="{19E6D738-CC16-C14A-BE49-9421B3F6E46B}" srcId="{DD88AEF8-F479-334B-8DB6-A5C1FD1FC1D5}" destId="{45354313-B404-0C49-A912-F1D8F33FF9EC}" srcOrd="0" destOrd="0" parTransId="{EB372717-C828-EC43-BBBB-9A01EFC6042C}" sibTransId="{FE6FD342-3273-694F-A856-E1DA6694A135}"/>
    <dgm:cxn modelId="{C7BECF64-E316-1443-B5D4-67103DE2E9B9}" srcId="{DD88AEF8-F479-334B-8DB6-A5C1FD1FC1D5}" destId="{7B57A600-8FB0-6B43-A4D3-6A735CBCD669}" srcOrd="1" destOrd="0" parTransId="{C6BE20EE-56D2-BA43-97CA-068F5B67B8F1}" sibTransId="{51DC59EA-8823-B842-BD24-8BDD7561E51D}"/>
    <dgm:cxn modelId="{78DB22C9-B910-2844-8E8B-0862824BEB47}" type="presOf" srcId="{53138C4E-11F7-5945-A51C-6AE68CF2E0DE}" destId="{78182FDF-D2A9-1346-9F5C-472049C1EF17}" srcOrd="0" destOrd="0" presId="urn:microsoft.com/office/officeart/2005/8/layout/vList5"/>
    <dgm:cxn modelId="{08F14FCA-F7A2-CC42-A4B1-85E180589F85}" type="presOf" srcId="{DD88AEF8-F479-334B-8DB6-A5C1FD1FC1D5}" destId="{7A9134E8-095E-A344-B4CC-49FCA21F48C3}" srcOrd="0" destOrd="0" presId="urn:microsoft.com/office/officeart/2005/8/layout/vList5"/>
    <dgm:cxn modelId="{C4AD25F0-D1CE-F746-B72F-BE0346583BE5}" type="presOf" srcId="{0AE60927-36AF-8B4D-A03F-C687D146FF75}" destId="{C31BFC0C-9841-B049-A1D7-EE4AC08A0DD0}" srcOrd="0" destOrd="0" presId="urn:microsoft.com/office/officeart/2005/8/layout/vList5"/>
    <dgm:cxn modelId="{05678C4F-182F-4643-9404-3336520769CE}" type="presParOf" srcId="{78182FDF-D2A9-1346-9F5C-472049C1EF17}" destId="{0A33218B-0C37-6647-B1DA-02BDFEB10EC3}" srcOrd="0" destOrd="0" presId="urn:microsoft.com/office/officeart/2005/8/layout/vList5"/>
    <dgm:cxn modelId="{F9CEAB5A-CB1D-984D-B683-1C2B244F57F2}" type="presParOf" srcId="{0A33218B-0C37-6647-B1DA-02BDFEB10EC3}" destId="{7A9134E8-095E-A344-B4CC-49FCA21F48C3}" srcOrd="0" destOrd="0" presId="urn:microsoft.com/office/officeart/2005/8/layout/vList5"/>
    <dgm:cxn modelId="{6E8B061C-0A90-8748-A9CC-2283114309FB}" type="presParOf" srcId="{0A33218B-0C37-6647-B1DA-02BDFEB10EC3}" destId="{862DC842-DD5B-EA47-8CDB-98F131D18B25}" srcOrd="1" destOrd="0" presId="urn:microsoft.com/office/officeart/2005/8/layout/vList5"/>
    <dgm:cxn modelId="{BE687BCE-8837-A14D-B4FA-F7470A9AA2B1}" type="presParOf" srcId="{78182FDF-D2A9-1346-9F5C-472049C1EF17}" destId="{565542FC-909E-074B-9265-900228F8353B}" srcOrd="1" destOrd="0" presId="urn:microsoft.com/office/officeart/2005/8/layout/vList5"/>
    <dgm:cxn modelId="{20FB9A10-0D2B-2444-BFF3-897B95D38FC8}" type="presParOf" srcId="{78182FDF-D2A9-1346-9F5C-472049C1EF17}" destId="{2342981E-A21D-DF4E-8A2A-61DA890F1831}" srcOrd="2" destOrd="0" presId="urn:microsoft.com/office/officeart/2005/8/layout/vList5"/>
    <dgm:cxn modelId="{DF4ABBF6-5364-C344-9CC3-77AEE5B17FBD}" type="presParOf" srcId="{2342981E-A21D-DF4E-8A2A-61DA890F1831}" destId="{C31BFC0C-9841-B049-A1D7-EE4AC08A0DD0}" srcOrd="0" destOrd="0" presId="urn:microsoft.com/office/officeart/2005/8/layout/vList5"/>
    <dgm:cxn modelId="{E225F010-AD93-4241-8E19-BF37FCEC49AF}" type="presParOf" srcId="{2342981E-A21D-DF4E-8A2A-61DA890F1831}" destId="{3843D6BE-60FC-E846-A366-866B834D306E}"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3D6BE-60FC-E846-A366-866B834D306E}">
      <dsp:nvSpPr>
        <dsp:cNvPr id="0" name=""/>
        <dsp:cNvSpPr/>
      </dsp:nvSpPr>
      <dsp:spPr>
        <a:xfrm rot="5400000">
          <a:off x="5497383" y="-2418064"/>
          <a:ext cx="1084949" cy="6192384"/>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Forbidden or unlawful</a:t>
          </a:r>
        </a:p>
        <a:p>
          <a:pPr marL="171450" lvl="1" indent="-171450" algn="l" defTabSz="711200">
            <a:lnSpc>
              <a:spcPct val="90000"/>
            </a:lnSpc>
            <a:spcBef>
              <a:spcPct val="0"/>
            </a:spcBef>
            <a:spcAft>
              <a:spcPct val="15000"/>
            </a:spcAft>
            <a:buChar char="•"/>
          </a:pPr>
          <a:r>
            <a:rPr lang="en-GB" sz="1600" b="0" i="0" kern="1200" dirty="0"/>
            <a:t>Food that is prohibited according to Islamic law</a:t>
          </a:r>
          <a:endParaRPr lang="en-GB" sz="1600" kern="1200" dirty="0"/>
        </a:p>
      </dsp:txBody>
      <dsp:txXfrm rot="-5400000">
        <a:off x="2943666" y="188616"/>
        <a:ext cx="6139421" cy="979023"/>
      </dsp:txXfrm>
    </dsp:sp>
    <dsp:sp modelId="{C31BFC0C-9841-B049-A1D7-EE4AC08A0DD0}">
      <dsp:nvSpPr>
        <dsp:cNvPr id="0" name=""/>
        <dsp:cNvSpPr/>
      </dsp:nvSpPr>
      <dsp:spPr>
        <a:xfrm>
          <a:off x="539550" y="33"/>
          <a:ext cx="2404115" cy="135618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99060" rIns="198120" bIns="99060" numCol="1" spcCol="1270" anchor="ctr" anchorCtr="0">
          <a:noAutofit/>
        </a:bodyPr>
        <a:lstStyle/>
        <a:p>
          <a:pPr marL="0" lvl="0" indent="0" algn="ctr" defTabSz="2311400">
            <a:lnSpc>
              <a:spcPct val="90000"/>
            </a:lnSpc>
            <a:spcBef>
              <a:spcPct val="0"/>
            </a:spcBef>
            <a:spcAft>
              <a:spcPct val="35000"/>
            </a:spcAft>
            <a:buNone/>
          </a:pPr>
          <a:r>
            <a:rPr lang="en-GB" sz="5200" kern="1200" dirty="0"/>
            <a:t>Haram</a:t>
          </a:r>
        </a:p>
      </dsp:txBody>
      <dsp:txXfrm>
        <a:off x="605754" y="66237"/>
        <a:ext cx="2271707" cy="1223778"/>
      </dsp:txXfrm>
    </dsp:sp>
    <dsp:sp modelId="{9DE53D71-45D5-C84E-BCB1-A18725915503}">
      <dsp:nvSpPr>
        <dsp:cNvPr id="0" name=""/>
        <dsp:cNvSpPr/>
      </dsp:nvSpPr>
      <dsp:spPr>
        <a:xfrm rot="5400000">
          <a:off x="5497383" y="-994068"/>
          <a:ext cx="1084949" cy="6192384"/>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Permissible</a:t>
          </a:r>
        </a:p>
        <a:p>
          <a:pPr marL="171450" lvl="1" indent="-171450" algn="l" defTabSz="711200">
            <a:lnSpc>
              <a:spcPct val="90000"/>
            </a:lnSpc>
            <a:spcBef>
              <a:spcPct val="0"/>
            </a:spcBef>
            <a:spcAft>
              <a:spcPct val="15000"/>
            </a:spcAft>
            <a:buChar char="•"/>
          </a:pPr>
          <a:r>
            <a:rPr lang="en-GB" sz="1600" b="0" i="0" kern="1200" dirty="0"/>
            <a:t>Halal food is that which adheres to Islamic law, as defined in the Qur’an. The Islamic form of slaughtering animals or poultry involves killing through a cut to the jugular vein, carotid artery and windpipe</a:t>
          </a:r>
          <a:endParaRPr lang="en-GB" sz="1600" kern="1200" dirty="0"/>
        </a:p>
      </dsp:txBody>
      <dsp:txXfrm rot="-5400000">
        <a:off x="2943666" y="1612612"/>
        <a:ext cx="6139421" cy="979023"/>
      </dsp:txXfrm>
    </dsp:sp>
    <dsp:sp modelId="{5DC3188D-ED09-8B4A-81E5-9EA7FDD67106}">
      <dsp:nvSpPr>
        <dsp:cNvPr id="0" name=""/>
        <dsp:cNvSpPr/>
      </dsp:nvSpPr>
      <dsp:spPr>
        <a:xfrm>
          <a:off x="539550" y="1424030"/>
          <a:ext cx="2404115" cy="13561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8120" tIns="99060" rIns="198120" bIns="99060" numCol="1" spcCol="1270" anchor="ctr" anchorCtr="0">
          <a:noAutofit/>
        </a:bodyPr>
        <a:lstStyle/>
        <a:p>
          <a:pPr marL="0" lvl="0" indent="0" algn="ctr" defTabSz="2311400">
            <a:lnSpc>
              <a:spcPct val="90000"/>
            </a:lnSpc>
            <a:spcBef>
              <a:spcPct val="0"/>
            </a:spcBef>
            <a:spcAft>
              <a:spcPct val="35000"/>
            </a:spcAft>
            <a:buNone/>
          </a:pPr>
          <a:r>
            <a:rPr lang="en-GB" sz="5200" kern="1200" dirty="0"/>
            <a:t>Halal</a:t>
          </a:r>
        </a:p>
      </dsp:txBody>
      <dsp:txXfrm>
        <a:off x="605754" y="1490234"/>
        <a:ext cx="2271707" cy="1223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DC842-DD5B-EA47-8CDB-98F131D18B25}">
      <dsp:nvSpPr>
        <dsp:cNvPr id="0" name=""/>
        <dsp:cNvSpPr/>
      </dsp:nvSpPr>
      <dsp:spPr>
        <a:xfrm rot="5400000">
          <a:off x="5473292" y="-2393347"/>
          <a:ext cx="1083863" cy="6180295"/>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Disliked or undesirable</a:t>
          </a:r>
        </a:p>
        <a:p>
          <a:pPr marL="171450" lvl="1" indent="-171450" algn="l" defTabSz="711200">
            <a:lnSpc>
              <a:spcPct val="90000"/>
            </a:lnSpc>
            <a:spcBef>
              <a:spcPct val="0"/>
            </a:spcBef>
            <a:spcAft>
              <a:spcPct val="15000"/>
            </a:spcAft>
            <a:buChar char="•"/>
          </a:pPr>
          <a:r>
            <a:rPr lang="en-GB" sz="1600" b="0" i="0" kern="1200" dirty="0"/>
            <a:t>Though a </a:t>
          </a:r>
          <a:r>
            <a:rPr lang="en-GB" sz="1600" b="0" i="0" kern="1200" dirty="0" err="1"/>
            <a:t>makruh</a:t>
          </a:r>
          <a:r>
            <a:rPr lang="en-GB" sz="1600" b="0" i="0" kern="1200" dirty="0"/>
            <a:t> act is not haram or subject to punishment, a person who abstains from this act will be rewarded</a:t>
          </a:r>
          <a:endParaRPr lang="en-GB" sz="1600" kern="1200" dirty="0"/>
        </a:p>
      </dsp:txBody>
      <dsp:txXfrm rot="-5400000">
        <a:off x="2925076" y="207779"/>
        <a:ext cx="6127385" cy="978043"/>
      </dsp:txXfrm>
    </dsp:sp>
    <dsp:sp modelId="{7A9134E8-095E-A344-B4CC-49FCA21F48C3}">
      <dsp:nvSpPr>
        <dsp:cNvPr id="0" name=""/>
        <dsp:cNvSpPr/>
      </dsp:nvSpPr>
      <dsp:spPr>
        <a:xfrm>
          <a:off x="557579" y="0"/>
          <a:ext cx="2371576" cy="135546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err="1"/>
            <a:t>Makruh</a:t>
          </a:r>
          <a:endParaRPr lang="en-GB" sz="3500" kern="1200" dirty="0"/>
        </a:p>
      </dsp:txBody>
      <dsp:txXfrm>
        <a:off x="623747" y="66168"/>
        <a:ext cx="2239240" cy="1223130"/>
      </dsp:txXfrm>
    </dsp:sp>
    <dsp:sp modelId="{3843D6BE-60FC-E846-A366-866B834D306E}">
      <dsp:nvSpPr>
        <dsp:cNvPr id="0" name=""/>
        <dsp:cNvSpPr/>
      </dsp:nvSpPr>
      <dsp:spPr>
        <a:xfrm rot="5400000">
          <a:off x="5483975" y="-994462"/>
          <a:ext cx="1083863" cy="6192384"/>
        </a:xfrm>
        <a:prstGeom prst="round2SameRect">
          <a:avLst/>
        </a:prstGeom>
        <a:solidFill>
          <a:schemeClr val="accent4">
            <a:tint val="40000"/>
            <a:alpha val="90000"/>
            <a:hueOff val="2229923"/>
            <a:satOff val="-9964"/>
            <a:lumOff val="-4290"/>
            <a:alphaOff val="0"/>
          </a:schemeClr>
        </a:solidFill>
        <a:ln w="6350" cap="flat" cmpd="sng" algn="ctr">
          <a:solidFill>
            <a:schemeClr val="accent4">
              <a:tint val="40000"/>
              <a:alpha val="90000"/>
              <a:hueOff val="2229923"/>
              <a:satOff val="-9964"/>
              <a:lumOff val="-42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Doubtful or suspect</a:t>
          </a:r>
        </a:p>
        <a:p>
          <a:pPr marL="171450" lvl="1" indent="-171450" algn="l" defTabSz="711200">
            <a:lnSpc>
              <a:spcPct val="90000"/>
            </a:lnSpc>
            <a:spcBef>
              <a:spcPct val="0"/>
            </a:spcBef>
            <a:spcAft>
              <a:spcPct val="15000"/>
            </a:spcAft>
            <a:buChar char="•"/>
          </a:pPr>
          <a:r>
            <a:rPr lang="en-GB" sz="1600" b="0" i="0" kern="1200" dirty="0"/>
            <a:t>If one is not sure about the slaughtering process or the ingredients used while preparing the food, then those items are considered as </a:t>
          </a:r>
          <a:r>
            <a:rPr lang="en-GB" sz="1600" b="0" i="0" kern="1200" dirty="0" err="1"/>
            <a:t>Mushbooh</a:t>
          </a:r>
          <a:endParaRPr lang="en-GB" sz="1600" kern="1200" dirty="0"/>
        </a:p>
      </dsp:txBody>
      <dsp:txXfrm rot="-5400000">
        <a:off x="2929715" y="1612708"/>
        <a:ext cx="6139474" cy="978043"/>
      </dsp:txXfrm>
    </dsp:sp>
    <dsp:sp modelId="{C31BFC0C-9841-B049-A1D7-EE4AC08A0DD0}">
      <dsp:nvSpPr>
        <dsp:cNvPr id="0" name=""/>
        <dsp:cNvSpPr/>
      </dsp:nvSpPr>
      <dsp:spPr>
        <a:xfrm>
          <a:off x="553500" y="1424314"/>
          <a:ext cx="2376215" cy="1354829"/>
        </a:xfrm>
        <a:prstGeom prst="roundRect">
          <a:avLst/>
        </a:prstGeom>
        <a:gradFill rotWithShape="0">
          <a:gsLst>
            <a:gs pos="0">
              <a:schemeClr val="accent4">
                <a:hueOff val="2076520"/>
                <a:satOff val="-5490"/>
                <a:lumOff val="-24510"/>
                <a:alphaOff val="0"/>
                <a:satMod val="103000"/>
                <a:lumMod val="102000"/>
                <a:tint val="94000"/>
              </a:schemeClr>
            </a:gs>
            <a:gs pos="50000">
              <a:schemeClr val="accent4">
                <a:hueOff val="2076520"/>
                <a:satOff val="-5490"/>
                <a:lumOff val="-24510"/>
                <a:alphaOff val="0"/>
                <a:satMod val="110000"/>
                <a:lumMod val="100000"/>
                <a:shade val="100000"/>
              </a:schemeClr>
            </a:gs>
            <a:gs pos="100000">
              <a:schemeClr val="accent4">
                <a:hueOff val="2076520"/>
                <a:satOff val="-5490"/>
                <a:lumOff val="-2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err="1"/>
            <a:t>Mushbooh</a:t>
          </a:r>
          <a:endParaRPr lang="en-GB" sz="3500" kern="1200" dirty="0"/>
        </a:p>
      </dsp:txBody>
      <dsp:txXfrm>
        <a:off x="619637" y="1490451"/>
        <a:ext cx="2243941" cy="12225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D913024-4032-4B4F-8680-09D5E08EDB6E}" type="datetimeFigureOut">
              <a:rPr lang="en-GB" smtClean="0"/>
              <a:t>31/03/2023</a:t>
            </a:fld>
            <a:endParaRPr lang="en-GB"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9E357A0-8177-46BC-BFCE-19D99E3453CC}" type="slidenum">
              <a:rPr lang="en-GB" smtClean="0"/>
              <a:t>‹#›</a:t>
            </a:fld>
            <a:endParaRPr lang="en-GB"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2AE225E-43E0-7047-8ADB-DD9EBB41B4D0}" type="datetimeFigureOut">
              <a:rPr lang="en-GB" noProof="0" smtClean="0"/>
              <a:t>31/03/2023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7C366290-4595-5745-A50F-D5EC13BAC604}" type="slidenum">
              <a:rPr lang="en-GB" noProof="0" smtClean="0"/>
              <a:t>‹#›</a:t>
            </a:fld>
            <a:endParaRPr lang="en-GB"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1</a:t>
            </a:fld>
            <a:endParaRPr lang="en-GB"/>
          </a:p>
        </p:txBody>
      </p:sp>
    </p:spTree>
    <p:extLst>
      <p:ext uri="{BB962C8B-B14F-4D97-AF65-F5344CB8AC3E}">
        <p14:creationId xmlns:p14="http://schemas.microsoft.com/office/powerpoint/2010/main" val="314958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Moving onto data analysis</a:t>
            </a:r>
          </a:p>
        </p:txBody>
      </p:sp>
      <p:sp>
        <p:nvSpPr>
          <p:cNvPr id="4" name="Slide Number Placeholder 3"/>
          <p:cNvSpPr>
            <a:spLocks noGrp="1"/>
          </p:cNvSpPr>
          <p:nvPr>
            <p:ph type="sldNum" sz="quarter" idx="5"/>
          </p:nvPr>
        </p:nvSpPr>
        <p:spPr/>
        <p:txBody>
          <a:bodyPr/>
          <a:lstStyle/>
          <a:p>
            <a:pPr rtl="0"/>
            <a:fld id="{7C366290-4595-5745-A50F-D5EC13BAC604}" type="slidenum">
              <a:rPr lang="en-GB" noProof="0" smtClean="0"/>
              <a:t>10</a:t>
            </a:fld>
            <a:endParaRPr lang="en-GB" noProof="0" dirty="0"/>
          </a:p>
        </p:txBody>
      </p:sp>
    </p:spTree>
    <p:extLst>
      <p:ext uri="{BB962C8B-B14F-4D97-AF65-F5344CB8AC3E}">
        <p14:creationId xmlns:p14="http://schemas.microsoft.com/office/powerpoint/2010/main" val="1566708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heatmaps to show any correlations to feature counts in both datasets</a:t>
            </a:r>
          </a:p>
          <a:p>
            <a:r>
              <a:rPr lang="en-GB" dirty="0"/>
              <a:t>We can’t really see any significant correlations from the limited data so there might be a case of underfitting later</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11</a:t>
            </a:fld>
            <a:endParaRPr lang="en-GB"/>
          </a:p>
        </p:txBody>
      </p:sp>
    </p:spTree>
    <p:extLst>
      <p:ext uri="{BB962C8B-B14F-4D97-AF65-F5344CB8AC3E}">
        <p14:creationId xmlns:p14="http://schemas.microsoft.com/office/powerpoint/2010/main" val="400861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created bar charts of both datasets</a:t>
            </a:r>
          </a:p>
          <a:p>
            <a:r>
              <a:rPr lang="en-GB" dirty="0"/>
              <a:t>This is the food dataset where you can see animals is the most common category followed by birds and grains is the least common category</a:t>
            </a:r>
          </a:p>
          <a:p>
            <a:r>
              <a:rPr lang="en-GB" dirty="0"/>
              <a:t>On the right you can see the halal status where haram and halal foods are almost the same amount, while there are very few </a:t>
            </a:r>
            <a:r>
              <a:rPr lang="en-GB" dirty="0" err="1"/>
              <a:t>makruh</a:t>
            </a:r>
            <a:r>
              <a:rPr lang="en-GB" dirty="0"/>
              <a:t> foods</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12</a:t>
            </a:fld>
            <a:endParaRPr lang="en-GB"/>
          </a:p>
        </p:txBody>
      </p:sp>
    </p:spTree>
    <p:extLst>
      <p:ext uri="{BB962C8B-B14F-4D97-AF65-F5344CB8AC3E}">
        <p14:creationId xmlns:p14="http://schemas.microsoft.com/office/powerpoint/2010/main" val="2867306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put the charts together to show the distribution of halal status within in each category</a:t>
            </a:r>
          </a:p>
          <a:p>
            <a:r>
              <a:rPr lang="en-GB" dirty="0"/>
              <a:t>For example under animals, there are more haram foods than halal and some </a:t>
            </a:r>
            <a:r>
              <a:rPr lang="en-GB" dirty="0" err="1"/>
              <a:t>makruh</a:t>
            </a:r>
            <a:endParaRPr lang="en-GB" dirty="0"/>
          </a:p>
          <a:p>
            <a:r>
              <a:rPr lang="en-GB" dirty="0"/>
              <a:t>All of legumes, grains and other category foods are found to be halal</a:t>
            </a:r>
          </a:p>
          <a:p>
            <a:r>
              <a:rPr lang="en-GB" dirty="0"/>
              <a:t>While all of other animals category is found to be haram (this category had some animals like lizards, flies, etc)</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13</a:t>
            </a:fld>
            <a:endParaRPr lang="en-GB"/>
          </a:p>
        </p:txBody>
      </p:sp>
    </p:spTree>
    <p:extLst>
      <p:ext uri="{BB962C8B-B14F-4D97-AF65-F5344CB8AC3E}">
        <p14:creationId xmlns:p14="http://schemas.microsoft.com/office/powerpoint/2010/main" val="1964682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did the same for the codes dataset </a:t>
            </a:r>
          </a:p>
          <a:p>
            <a:r>
              <a:rPr lang="en-GB" dirty="0"/>
              <a:t>Where you can see emulsifiers and </a:t>
            </a:r>
            <a:r>
              <a:rPr lang="en-GB" dirty="0" err="1"/>
              <a:t>stablizers</a:t>
            </a:r>
            <a:r>
              <a:rPr lang="en-GB" dirty="0"/>
              <a:t> and </a:t>
            </a:r>
            <a:r>
              <a:rPr lang="en-GB" dirty="0" err="1"/>
              <a:t>colors</a:t>
            </a:r>
            <a:r>
              <a:rPr lang="en-GB" dirty="0"/>
              <a:t> are the most common categories</a:t>
            </a:r>
          </a:p>
          <a:p>
            <a:r>
              <a:rPr lang="en-GB" dirty="0"/>
              <a:t>While sugar alcohols and anti caking agents are the least common categories</a:t>
            </a:r>
          </a:p>
          <a:p>
            <a:r>
              <a:rPr lang="en-GB" dirty="0"/>
              <a:t>On the right you can see the halal status where halal options are most common. I should have put these charts horizontal so it is easier to read, but the other options here not simply halal or haram, they are halal if followed by certain condition or haram if not</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14</a:t>
            </a:fld>
            <a:endParaRPr lang="en-GB"/>
          </a:p>
        </p:txBody>
      </p:sp>
    </p:spTree>
    <p:extLst>
      <p:ext uri="{BB962C8B-B14F-4D97-AF65-F5344CB8AC3E}">
        <p14:creationId xmlns:p14="http://schemas.microsoft.com/office/powerpoint/2010/main" val="420513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I put the charts together to show the distribution of halal status within in each category</a:t>
            </a:r>
          </a:p>
          <a:p>
            <a:r>
              <a:rPr lang="en-GB" dirty="0"/>
              <a:t>Sorry its not easy to read, but I found that most of the halal codes fall under the acids and salts category followed by </a:t>
            </a:r>
            <a:r>
              <a:rPr lang="en-GB" dirty="0" err="1"/>
              <a:t>preseravatives</a:t>
            </a:r>
            <a:endParaRPr lang="en-GB" dirty="0"/>
          </a:p>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15</a:t>
            </a:fld>
            <a:endParaRPr lang="en-GB"/>
          </a:p>
        </p:txBody>
      </p:sp>
    </p:spTree>
    <p:extLst>
      <p:ext uri="{BB962C8B-B14F-4D97-AF65-F5344CB8AC3E}">
        <p14:creationId xmlns:p14="http://schemas.microsoft.com/office/powerpoint/2010/main" val="2536813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are some pie charts showing the distribution of categories of food</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16</a:t>
            </a:fld>
            <a:endParaRPr lang="en-GB"/>
          </a:p>
        </p:txBody>
      </p:sp>
    </p:spTree>
    <p:extLst>
      <p:ext uri="{BB962C8B-B14F-4D97-AF65-F5344CB8AC3E}">
        <p14:creationId xmlns:p14="http://schemas.microsoft.com/office/powerpoint/2010/main" val="1361484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one shows the distribution of halal and haram food in the food dataset that are almost equally haram and halal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17</a:t>
            </a:fld>
            <a:endParaRPr lang="en-GB"/>
          </a:p>
        </p:txBody>
      </p:sp>
    </p:spTree>
    <p:extLst>
      <p:ext uri="{BB962C8B-B14F-4D97-AF65-F5344CB8AC3E}">
        <p14:creationId xmlns:p14="http://schemas.microsoft.com/office/powerpoint/2010/main" val="39919250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again for the codes dataset, the distribution of different categories for codes</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18</a:t>
            </a:fld>
            <a:endParaRPr lang="en-GB"/>
          </a:p>
        </p:txBody>
      </p:sp>
    </p:spTree>
    <p:extLst>
      <p:ext uri="{BB962C8B-B14F-4D97-AF65-F5344CB8AC3E}">
        <p14:creationId xmlns:p14="http://schemas.microsoft.com/office/powerpoint/2010/main" val="3884035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pie chart shows that over 50% is halal without any conditions while the remaining are all halal dependent on certain factors</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19</a:t>
            </a:fld>
            <a:endParaRPr lang="en-GB"/>
          </a:p>
        </p:txBody>
      </p:sp>
    </p:spTree>
    <p:extLst>
      <p:ext uri="{BB962C8B-B14F-4D97-AF65-F5344CB8AC3E}">
        <p14:creationId xmlns:p14="http://schemas.microsoft.com/office/powerpoint/2010/main" val="27791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r>
              <a:rPr lang="en-GB" dirty="0"/>
              <a:t>This is a brief outline of my project starting with data research, then analysis, pre-processing and finally machine learning models</a:t>
            </a:r>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2</a:t>
            </a:fld>
            <a:endParaRPr lang="en-GB" dirty="0"/>
          </a:p>
        </p:txBody>
      </p:sp>
    </p:spTree>
    <p:extLst>
      <p:ext uri="{BB962C8B-B14F-4D97-AF65-F5344CB8AC3E}">
        <p14:creationId xmlns:p14="http://schemas.microsoft.com/office/powerpoint/2010/main" val="2915729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order to perform machine learning, as part of data pre-processing I used label encoder on both datasets to convert all the data to numerical data and arrays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used a number of machine learning models with testing of 30% and training of 70% and the target variable of halal status</a:t>
            </a:r>
          </a:p>
        </p:txBody>
      </p:sp>
      <p:sp>
        <p:nvSpPr>
          <p:cNvPr id="4" name="Slide Number Placeholder 3"/>
          <p:cNvSpPr>
            <a:spLocks noGrp="1"/>
          </p:cNvSpPr>
          <p:nvPr>
            <p:ph type="sldNum" sz="quarter" idx="5"/>
          </p:nvPr>
        </p:nvSpPr>
        <p:spPr/>
        <p:txBody>
          <a:bodyPr/>
          <a:lstStyle/>
          <a:p>
            <a:pPr rtl="0"/>
            <a:fld id="{7C366290-4595-5745-A50F-D5EC13BAC604}" type="slidenum">
              <a:rPr lang="en-GB" noProof="0" smtClean="0"/>
              <a:t>20</a:t>
            </a:fld>
            <a:endParaRPr lang="en-GB" noProof="0" dirty="0"/>
          </a:p>
        </p:txBody>
      </p:sp>
    </p:spTree>
    <p:extLst>
      <p:ext uri="{BB962C8B-B14F-4D97-AF65-F5344CB8AC3E}">
        <p14:creationId xmlns:p14="http://schemas.microsoft.com/office/powerpoint/2010/main" val="2209590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summary of the different models I used, the model with the highest accuracy in both datasets is the Random Forest at 55.6% and 70.8%</a:t>
            </a:r>
          </a:p>
          <a:p>
            <a:r>
              <a:rPr lang="en-GB" dirty="0"/>
              <a:t>None of the models are particularly high in accuracy, in fact the accuracy levels are rather low</a:t>
            </a:r>
          </a:p>
          <a:p>
            <a:r>
              <a:rPr lang="en-GB" dirty="0"/>
              <a:t>This is likely due to underfitting as there simply isn’t enough data to be trained, it needs more features as the learning model is not complex enough to accurately capture relationships between the features of the datasets and the target variable of halal status which we saw earlier on in the data analysis, particularly the correlation matrix heatmaps</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21</a:t>
            </a:fld>
            <a:endParaRPr lang="en-GB"/>
          </a:p>
        </p:txBody>
      </p:sp>
    </p:spTree>
    <p:extLst>
      <p:ext uri="{BB962C8B-B14F-4D97-AF65-F5344CB8AC3E}">
        <p14:creationId xmlns:p14="http://schemas.microsoft.com/office/powerpoint/2010/main" val="811271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wanted to create a </a:t>
            </a:r>
            <a:r>
              <a:rPr lang="en-GB" dirty="0" err="1"/>
              <a:t>streamlit</a:t>
            </a:r>
            <a:r>
              <a:rPr lang="en-GB" dirty="0"/>
              <a:t> that predicts if an ingredient is halal or haram based on user input, however</a:t>
            </a:r>
          </a:p>
          <a:p>
            <a:r>
              <a:rPr lang="en-GB" dirty="0"/>
              <a:t>I wasn’t able to create a </a:t>
            </a:r>
            <a:r>
              <a:rPr lang="en-GB" dirty="0" err="1"/>
              <a:t>streamlit</a:t>
            </a:r>
            <a:r>
              <a:rPr lang="en-GB" dirty="0"/>
              <a:t> due to the issue I have with python in my computer, but I suspect the results would be 50-50% chance of accurately predicting if an ingredient entered is halal or haram due to the low accuracy rates in the machine learning models as a result of underfitting</a:t>
            </a:r>
          </a:p>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22</a:t>
            </a:fld>
            <a:endParaRPr lang="en-GB"/>
          </a:p>
        </p:txBody>
      </p:sp>
    </p:spTree>
    <p:extLst>
      <p:ext uri="{BB962C8B-B14F-4D97-AF65-F5344CB8AC3E}">
        <p14:creationId xmlns:p14="http://schemas.microsoft.com/office/powerpoint/2010/main" val="1340611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idea was to create an app that can scan barcodes from food products and identify if ingredients used in the product are halal or haram</a:t>
            </a:r>
          </a:p>
          <a:p>
            <a:r>
              <a:rPr lang="en-GB" dirty="0"/>
              <a:t>The app would also suggest alternative products for any food products that have haram ingredients</a:t>
            </a:r>
          </a:p>
          <a:p>
            <a:endParaRPr lang="en-GB" dirty="0"/>
          </a:p>
          <a:p>
            <a:r>
              <a:rPr lang="en-GB" dirty="0"/>
              <a:t>Since I don’t have the resources to create an app right away, I focused on using machine learning models to predict whether a food ingredient or ingredient code is haram, halal, </a:t>
            </a:r>
            <a:r>
              <a:rPr lang="en-GB" dirty="0" err="1"/>
              <a:t>makruh</a:t>
            </a:r>
            <a:r>
              <a:rPr lang="en-GB" dirty="0"/>
              <a:t> or </a:t>
            </a:r>
            <a:r>
              <a:rPr lang="en-GB" dirty="0" err="1"/>
              <a:t>mushbooh</a:t>
            </a:r>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3</a:t>
            </a:fld>
            <a:endParaRPr lang="en-GB"/>
          </a:p>
        </p:txBody>
      </p:sp>
    </p:spTree>
    <p:extLst>
      <p:ext uri="{BB962C8B-B14F-4D97-AF65-F5344CB8AC3E}">
        <p14:creationId xmlns:p14="http://schemas.microsoft.com/office/powerpoint/2010/main" val="107589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briefly explain what these words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Haram means forbidden, it refers to food that is prohibited according to Islamic law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Halal means permissible and refers to food that is obtained by means according to Islamic law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Makruh</a:t>
            </a:r>
            <a:r>
              <a:rPr lang="en-GB" dirty="0"/>
              <a:t> means disliked or undesirable, it is not haram, but it is better to avoid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Mushbooh</a:t>
            </a:r>
            <a:r>
              <a:rPr lang="en-GB" dirty="0"/>
              <a:t> means it doubtful therefore also better to avoid</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4</a:t>
            </a:fld>
            <a:endParaRPr lang="en-GB"/>
          </a:p>
        </p:txBody>
      </p:sp>
    </p:spTree>
    <p:extLst>
      <p:ext uri="{BB962C8B-B14F-4D97-AF65-F5344CB8AC3E}">
        <p14:creationId xmlns:p14="http://schemas.microsoft.com/office/powerpoint/2010/main" val="1324286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are some examples of types of food that are halal or haram</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5</a:t>
            </a:fld>
            <a:endParaRPr lang="en-GB"/>
          </a:p>
        </p:txBody>
      </p:sp>
    </p:spTree>
    <p:extLst>
      <p:ext uri="{BB962C8B-B14F-4D97-AF65-F5344CB8AC3E}">
        <p14:creationId xmlns:p14="http://schemas.microsoft.com/office/powerpoint/2010/main" val="1866232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researched datasets online, and while there are a lot of studies on halal and haram food, I struggled to find raw data that could be used in my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collected information from a couple of different sources and I used excel to create my own datasets and imported that into VS code</a:t>
            </a:r>
          </a:p>
        </p:txBody>
      </p:sp>
      <p:sp>
        <p:nvSpPr>
          <p:cNvPr id="4" name="Slide Number Placeholder 3"/>
          <p:cNvSpPr>
            <a:spLocks noGrp="1"/>
          </p:cNvSpPr>
          <p:nvPr>
            <p:ph type="sldNum" sz="quarter" idx="5"/>
          </p:nvPr>
        </p:nvSpPr>
        <p:spPr/>
        <p:txBody>
          <a:bodyPr/>
          <a:lstStyle/>
          <a:p>
            <a:pPr rtl="0"/>
            <a:fld id="{7C366290-4595-5745-A50F-D5EC13BAC604}" type="slidenum">
              <a:rPr lang="en-GB" noProof="0" smtClean="0"/>
              <a:t>6</a:t>
            </a:fld>
            <a:endParaRPr lang="en-GB" noProof="0" dirty="0"/>
          </a:p>
        </p:txBody>
      </p:sp>
    </p:spTree>
    <p:extLst>
      <p:ext uri="{BB962C8B-B14F-4D97-AF65-F5344CB8AC3E}">
        <p14:creationId xmlns:p14="http://schemas.microsoft.com/office/powerpoint/2010/main" val="2158285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found 2 types of data so I split them into 2 datasets</a:t>
            </a:r>
          </a:p>
          <a:p>
            <a:r>
              <a:rPr lang="en-GB" dirty="0"/>
              <a:t>1 is the food dataset that are items of food ingredients</a:t>
            </a:r>
          </a:p>
          <a:p>
            <a:r>
              <a:rPr lang="en-GB" dirty="0"/>
              <a:t>2 is the codes dataset that are items of ingredient codes or numbers that you might find on an ingredients list within food that you buy</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7</a:t>
            </a:fld>
            <a:endParaRPr lang="en-GB"/>
          </a:p>
        </p:txBody>
      </p:sp>
    </p:spTree>
    <p:extLst>
      <p:ext uri="{BB962C8B-B14F-4D97-AF65-F5344CB8AC3E}">
        <p14:creationId xmlns:p14="http://schemas.microsoft.com/office/powerpoint/2010/main" val="1234680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reviewed the 2 datasets using info and describe</a:t>
            </a:r>
          </a:p>
          <a:p>
            <a:r>
              <a:rPr lang="en-GB" dirty="0"/>
              <a:t>In the food dataset, there are 117 food items in total and 10 description categories they fall under with 3 possible halal status results</a:t>
            </a:r>
          </a:p>
          <a:p>
            <a:r>
              <a:rPr lang="en-GB" dirty="0"/>
              <a:t>This means they can be Halal, Haram or </a:t>
            </a:r>
            <a:r>
              <a:rPr lang="en-GB" dirty="0" err="1"/>
              <a:t>Makruh</a:t>
            </a:r>
            <a:r>
              <a:rPr lang="en-GB" dirty="0"/>
              <a:t> which means it is permitted, but disliked</a:t>
            </a:r>
          </a:p>
          <a:p>
            <a:endParaRPr lang="en-GB" dirty="0"/>
          </a:p>
          <a:p>
            <a:r>
              <a:rPr lang="en-GB" dirty="0"/>
              <a:t>In the codes dataset, there are 239 ingredient codes that are spread across 37 description categories with 20 possible halal status results</a:t>
            </a:r>
          </a:p>
          <a:p>
            <a:r>
              <a:rPr lang="en-GB" dirty="0"/>
              <a:t>The reason there are 20 Halal statuses is because the ingredient codes can be either Halal or Halal under certain conditions so it isn’t as clear cut as Haram or Halal</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8</a:t>
            </a:fld>
            <a:endParaRPr lang="en-GB"/>
          </a:p>
        </p:txBody>
      </p:sp>
    </p:spTree>
    <p:extLst>
      <p:ext uri="{BB962C8B-B14F-4D97-AF65-F5344CB8AC3E}">
        <p14:creationId xmlns:p14="http://schemas.microsoft.com/office/powerpoint/2010/main" val="2403215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I created the dataset myself, there are no missing values in the datasets, I used the code and chart to view in case of any human error</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9</a:t>
            </a:fld>
            <a:endParaRPr lang="en-GB"/>
          </a:p>
        </p:txBody>
      </p:sp>
    </p:spTree>
    <p:extLst>
      <p:ext uri="{BB962C8B-B14F-4D97-AF65-F5344CB8AC3E}">
        <p14:creationId xmlns:p14="http://schemas.microsoft.com/office/powerpoint/2010/main" val="3620654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rtlCol="0"/>
          <a:lstStyle>
            <a:defPPr>
              <a:defRPr lang="en-GB"/>
            </a:defPPr>
          </a:lstStyle>
          <a:p>
            <a:pPr rtl="0"/>
            <a:r>
              <a:rPr lang="en-GB"/>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rtlCol="0"/>
          <a:lstStyle>
            <a:defPPr>
              <a:defRPr lang="en-GB"/>
            </a:defPPr>
          </a:lstStyle>
          <a:p>
            <a:pPr rtl="0"/>
            <a:r>
              <a:rPr lang="en-GB"/>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rtlCol="0" anchor="b"/>
          <a:lstStyle>
            <a:lvl1pPr>
              <a:defRPr lang="en-GB" sz="3200"/>
            </a:lvl1pPr>
          </a:lstStyle>
          <a:p>
            <a:pPr rtl="0"/>
            <a:r>
              <a:rPr lang="en-GB"/>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rtlCol="0"/>
          <a:lstStyle>
            <a:lvl1pPr>
              <a:defRPr lang="en-GB" sz="3200"/>
            </a:lvl1pPr>
            <a:lvl2pPr>
              <a:defRPr lang="en-GB" sz="2800"/>
            </a:lvl2pPr>
            <a:lvl3pPr>
              <a:defRPr lang="en-GB" sz="2400"/>
            </a:lvl3pPr>
            <a:lvl4pPr>
              <a:defRPr lang="en-GB" sz="2000"/>
            </a:lvl4pPr>
            <a:lvl5pPr>
              <a:defRPr lang="en-GB" sz="2000"/>
            </a:lvl5pPr>
            <a:lvl6pPr>
              <a:defRPr lang="en-GB" sz="2000"/>
            </a:lvl6pPr>
            <a:lvl7pPr>
              <a:defRPr lang="en-GB" sz="2000"/>
            </a:lvl7pPr>
            <a:lvl8pPr>
              <a:defRPr lang="en-GB" sz="2000"/>
            </a:lvl8pPr>
            <a:lvl9pPr>
              <a:defRPr lang="en-GB"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rtlCol="0"/>
          <a:lstStyle>
            <a:lvl1pPr marL="0" indent="0">
              <a:buNone/>
              <a:defRPr lang="en-GB" sz="16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rtlCol="0"/>
          <a:lstStyle>
            <a:lvl1pPr algn="ctr">
              <a:defRPr lang="en-GB">
                <a:solidFill>
                  <a:schemeClr val="accent1"/>
                </a:solidFill>
              </a:defRPr>
            </a:lvl1pPr>
          </a:lstStyle>
          <a:p>
            <a:pPr rtl="0"/>
            <a:r>
              <a:rPr lang="en-GB"/>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rtlCol="0"/>
          <a:lstStyle>
            <a:lvl1pPr marL="0" indent="0" algn="r">
              <a:buNone/>
              <a:defRPr lang="en-GB" sz="2400" cap="all" baseline="0"/>
            </a:lvl1pPr>
            <a:lvl2pPr marL="457200" indent="0" algn="r">
              <a:buNone/>
              <a:defRPr lang="en-GB" sz="1800">
                <a:latin typeface="+mj-lt"/>
              </a:defRPr>
            </a:lvl2pPr>
            <a:lvl3pPr marL="914400" indent="0" algn="r">
              <a:buNone/>
              <a:defRPr lang="en-GB"/>
            </a:lvl3pPr>
            <a:lvl4pPr marL="1371600" indent="0" algn="r">
              <a:buNone/>
              <a:defRPr lang="en-GB"/>
            </a:lvl4pPr>
            <a:lvl5pPr marL="1828800" indent="0" algn="r">
              <a:buNone/>
              <a:defRPr lang="en-GB"/>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rtlCol="0" anchor="b"/>
          <a:lstStyle>
            <a:lvl1pPr>
              <a:defRPr lang="en-GB" sz="4800"/>
            </a:lvl1pPr>
          </a:lstStyle>
          <a:p>
            <a:pPr rtl="0"/>
            <a:r>
              <a:rPr lang="en-GB"/>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rtlCol="0" anchor="b"/>
          <a:lstStyle>
            <a:lvl1pPr>
              <a:defRPr lang="en-GB" sz="6000">
                <a:solidFill>
                  <a:schemeClr val="accent1"/>
                </a:solidFill>
              </a:defRPr>
            </a:lvl1pPr>
          </a:lstStyle>
          <a:p>
            <a:pPr rtl="0"/>
            <a:r>
              <a:rPr lang="en-GB"/>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rtlCol="0"/>
          <a:lstStyle>
            <a:lvl1pPr marL="0" indent="0">
              <a:buNone/>
              <a:defRPr lang="en-GB" sz="2400">
                <a:solidFill>
                  <a:schemeClr val="accent1"/>
                </a:solidFill>
              </a:defRPr>
            </a:lvl1pPr>
            <a:lvl2pPr marL="457200" indent="0">
              <a:buNone/>
              <a:defRPr lang="en-GB" sz="2000">
                <a:solidFill>
                  <a:schemeClr val="tx1">
                    <a:tint val="75000"/>
                  </a:schemeClr>
                </a:solidFill>
              </a:defRPr>
            </a:lvl2pPr>
            <a:lvl3pPr marL="914400" indent="0">
              <a:buNone/>
              <a:defRPr lang="en-GB" sz="1800">
                <a:solidFill>
                  <a:schemeClr val="tx1">
                    <a:tint val="75000"/>
                  </a:schemeClr>
                </a:solidFill>
              </a:defRPr>
            </a:lvl3pPr>
            <a:lvl4pPr marL="1371600" indent="0">
              <a:buNone/>
              <a:defRPr lang="en-GB" sz="1600">
                <a:solidFill>
                  <a:schemeClr val="tx1">
                    <a:tint val="75000"/>
                  </a:schemeClr>
                </a:solidFill>
              </a:defRPr>
            </a:lvl4pPr>
            <a:lvl5pPr marL="1828800" indent="0">
              <a:buNone/>
              <a:defRPr lang="en-GB" sz="1600">
                <a:solidFill>
                  <a:schemeClr val="tx1">
                    <a:tint val="75000"/>
                  </a:schemeClr>
                </a:solidFill>
              </a:defRPr>
            </a:lvl5pPr>
            <a:lvl6pPr marL="2286000" indent="0">
              <a:buNone/>
              <a:defRPr lang="en-GB" sz="1600">
                <a:solidFill>
                  <a:schemeClr val="tx1">
                    <a:tint val="75000"/>
                  </a:schemeClr>
                </a:solidFill>
              </a:defRPr>
            </a:lvl6pPr>
            <a:lvl7pPr marL="2743200" indent="0">
              <a:buNone/>
              <a:defRPr lang="en-GB" sz="1600">
                <a:solidFill>
                  <a:schemeClr val="tx1">
                    <a:tint val="75000"/>
                  </a:schemeClr>
                </a:solidFill>
              </a:defRPr>
            </a:lvl7pPr>
            <a:lvl8pPr marL="3200400" indent="0">
              <a:buNone/>
              <a:defRPr lang="en-GB" sz="1600">
                <a:solidFill>
                  <a:schemeClr val="tx1">
                    <a:tint val="75000"/>
                  </a:schemeClr>
                </a:solidFill>
              </a:defRPr>
            </a:lvl8pPr>
            <a:lvl9pPr marL="3657600" indent="0">
              <a:buNone/>
              <a:defRPr lang="en-GB" sz="1600">
                <a:solidFill>
                  <a:schemeClr val="tx1">
                    <a:tint val="75000"/>
                  </a:schemeClr>
                </a:solidFill>
              </a:defRPr>
            </a:lvl9pPr>
          </a:lstStyle>
          <a:p>
            <a:pPr lvl="0" rtl="0"/>
            <a:r>
              <a:rPr lang="en-GB"/>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rtlCol="0">
            <a:normAutofit/>
          </a:bodyPr>
          <a:lstStyle>
            <a:lvl1pPr marL="0" indent="0" algn="ctr">
              <a:lnSpc>
                <a:spcPct val="100000"/>
              </a:lnSpc>
              <a:spcBef>
                <a:spcPts val="0"/>
              </a:spcBef>
              <a:buNone/>
              <a:defRPr lang="en-GB" sz="2400"/>
            </a:lvl1pPr>
          </a:lstStyle>
          <a:p>
            <a:pPr lvl="0" rtl="0"/>
            <a:r>
              <a:rPr lang="en-GB"/>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rtlCol="0"/>
          <a:lstStyle>
            <a:lvl1pPr algn="ctr">
              <a:defRPr lang="en-GB" sz="2400" cap="all" baseline="0">
                <a:latin typeface="Gill Sans Nova" panose="020B0602020104020203" pitchFamily="34" charset="0"/>
              </a:defRPr>
            </a:lvl1pPr>
          </a:lstStyle>
          <a:p>
            <a:pPr rtl="0"/>
            <a:r>
              <a:rPr lang="en-GB"/>
              <a:t>Click to edit Master title style</a:t>
            </a:r>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GB"/>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lang="en-GB" sz="1400">
                <a:solidFill>
                  <a:schemeClr val="tx1"/>
                </a:solidFill>
              </a:defRPr>
            </a:lvl1pPr>
          </a:lstStyle>
          <a:p>
            <a:pPr rtl="0"/>
            <a:r>
              <a:rPr lang="en-GB"/>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lang="en-GB" sz="1400">
                <a:solidFill>
                  <a:schemeClr val="tx1"/>
                </a:solidFill>
              </a:defRPr>
            </a:lvl1pPr>
          </a:lstStyle>
          <a:p>
            <a:pPr rtl="0"/>
            <a:r>
              <a:rPr lang="en-GB"/>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lang="en-GB" sz="1400">
                <a:solidFill>
                  <a:schemeClr val="tx1"/>
                </a:solidFill>
              </a:defRPr>
            </a:lvl1pPr>
          </a:lstStyle>
          <a:p>
            <a:pPr rtl="0"/>
            <a:fld id="{58FB4751-880F-D840-AAA9-3A15815CC996}" type="slidenum">
              <a:rPr lang="en-GB" smtClean="0"/>
              <a:pPr/>
              <a:t>‹#›</a:t>
            </a:fld>
            <a:endParaRPr lang="en-GB"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lang="en-GB"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GB"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GB"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12.xml"/><Relationship Id="rId3" Type="http://schemas.openxmlformats.org/officeDocument/2006/relationships/slide" Target="slide6.xml"/><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10.xml"/><Relationship Id="rId11" Type="http://schemas.openxmlformats.org/officeDocument/2006/relationships/slide" Target="slide21.xml"/><Relationship Id="rId5" Type="http://schemas.openxmlformats.org/officeDocument/2006/relationships/slide" Target="slide8.xml"/><Relationship Id="rId10" Type="http://schemas.openxmlformats.org/officeDocument/2006/relationships/slide" Target="slide20.xml"/><Relationship Id="rId4" Type="http://schemas.openxmlformats.org/officeDocument/2006/relationships/slide" Target="slide7.xml"/><Relationship Id="rId9" Type="http://schemas.openxmlformats.org/officeDocument/2006/relationships/slide" Target="slide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rtlCol="0"/>
          <a:lstStyle>
            <a:defPPr>
              <a:defRPr lang="en-GB"/>
            </a:defPPr>
          </a:lstStyle>
          <a:p>
            <a:pPr rtl="0"/>
            <a:r>
              <a:rPr lang="en-GB" dirty="0"/>
              <a:t>Final Project:</a:t>
            </a:r>
            <a:br>
              <a:rPr lang="en-GB" dirty="0"/>
            </a:br>
            <a:r>
              <a:rPr lang="en-GB" dirty="0"/>
              <a:t>Halal or Haram</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rtlCol="0"/>
          <a:lstStyle>
            <a:defPPr>
              <a:defRPr lang="en-GB"/>
            </a:defPPr>
          </a:lstStyle>
          <a:p>
            <a:pPr rtl="0"/>
            <a:r>
              <a:rPr lang="en-GB" dirty="0"/>
              <a:t>Data Science with Python</a:t>
            </a:r>
          </a:p>
          <a:p>
            <a:pPr rtl="0"/>
            <a:r>
              <a:rPr lang="en-GB" dirty="0"/>
              <a:t>muksurat choudhury</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E888-EA16-1F3C-99DE-B7826156895E}"/>
              </a:ext>
            </a:extLst>
          </p:cNvPr>
          <p:cNvSpPr>
            <a:spLocks noGrp="1"/>
          </p:cNvSpPr>
          <p:nvPr>
            <p:ph type="title"/>
          </p:nvPr>
        </p:nvSpPr>
        <p:spPr>
          <a:xfrm>
            <a:off x="0" y="3090672"/>
            <a:ext cx="12192000" cy="676656"/>
          </a:xfrm>
        </p:spPr>
        <p:txBody>
          <a:bodyPr/>
          <a:lstStyle/>
          <a:p>
            <a:pPr algn="ctr"/>
            <a:r>
              <a:rPr lang="en-US" dirty="0"/>
              <a:t>Exploratory Data Analysis</a:t>
            </a:r>
          </a:p>
        </p:txBody>
      </p:sp>
      <p:sp>
        <p:nvSpPr>
          <p:cNvPr id="18" name="Date Placeholder 4">
            <a:extLst>
              <a:ext uri="{FF2B5EF4-FFF2-40B4-BE49-F238E27FC236}">
                <a16:creationId xmlns:a16="http://schemas.microsoft.com/office/drawing/2014/main" id="{C7E93630-B0B7-2421-3608-24A7E5F99939}"/>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9" name="Footer Placeholder 6">
            <a:extLst>
              <a:ext uri="{FF2B5EF4-FFF2-40B4-BE49-F238E27FC236}">
                <a16:creationId xmlns:a16="http://schemas.microsoft.com/office/drawing/2014/main" id="{C749B99D-EE22-F564-8F9E-B5B22E98ABE5}"/>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20" name="Slide Number Placeholder 8">
            <a:extLst>
              <a:ext uri="{FF2B5EF4-FFF2-40B4-BE49-F238E27FC236}">
                <a16:creationId xmlns:a16="http://schemas.microsoft.com/office/drawing/2014/main" id="{4985C062-25C0-05A3-65B3-B7D529A0CBA6}"/>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spTree>
    <p:extLst>
      <p:ext uri="{BB962C8B-B14F-4D97-AF65-F5344CB8AC3E}">
        <p14:creationId xmlns:p14="http://schemas.microsoft.com/office/powerpoint/2010/main" val="1512300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c 25">
            <a:extLst>
              <a:ext uri="{FF2B5EF4-FFF2-40B4-BE49-F238E27FC236}">
                <a16:creationId xmlns:a16="http://schemas.microsoft.com/office/drawing/2014/main" id="{FBD0C529-8B26-CA3F-1F2A-EEBAD979C7D7}"/>
              </a:ext>
            </a:extLst>
          </p:cNvPr>
          <p:cNvSpPr/>
          <p:nvPr/>
        </p:nvSpPr>
        <p:spPr>
          <a:xfrm>
            <a:off x="2754919" y="936880"/>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B02E0D48-C34C-ADEC-C6C7-86CDA305A9BD}"/>
              </a:ext>
            </a:extLst>
          </p:cNvPr>
          <p:cNvSpPr/>
          <p:nvPr/>
        </p:nvSpPr>
        <p:spPr>
          <a:xfrm>
            <a:off x="7955915" y="900833"/>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10" name="Slide Number Placeholder 8">
            <a:extLst>
              <a:ext uri="{FF2B5EF4-FFF2-40B4-BE49-F238E27FC236}">
                <a16:creationId xmlns:a16="http://schemas.microsoft.com/office/drawing/2014/main" id="{6037FC85-9A0F-FA38-7600-DD5B7B0D1AC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pic>
        <p:nvPicPr>
          <p:cNvPr id="14" name="Picture 13">
            <a:extLst>
              <a:ext uri="{FF2B5EF4-FFF2-40B4-BE49-F238E27FC236}">
                <a16:creationId xmlns:a16="http://schemas.microsoft.com/office/drawing/2014/main" id="{25D1F75F-5207-F495-233A-AB9A639768E5}"/>
              </a:ext>
            </a:extLst>
          </p:cNvPr>
          <p:cNvPicPr>
            <a:picLocks noChangeAspect="1"/>
          </p:cNvPicPr>
          <p:nvPr/>
        </p:nvPicPr>
        <p:blipFill>
          <a:blip r:embed="rId3"/>
          <a:stretch>
            <a:fillRect/>
          </a:stretch>
        </p:blipFill>
        <p:spPr>
          <a:xfrm>
            <a:off x="859536" y="1712739"/>
            <a:ext cx="4831933" cy="4564730"/>
          </a:xfrm>
          <a:prstGeom prst="rect">
            <a:avLst/>
          </a:prstGeom>
        </p:spPr>
      </p:pic>
      <p:pic>
        <p:nvPicPr>
          <p:cNvPr id="21" name="Picture 20">
            <a:extLst>
              <a:ext uri="{FF2B5EF4-FFF2-40B4-BE49-F238E27FC236}">
                <a16:creationId xmlns:a16="http://schemas.microsoft.com/office/drawing/2014/main" id="{D229D452-91CE-B429-3F6A-27888E9DA0E4}"/>
              </a:ext>
            </a:extLst>
          </p:cNvPr>
          <p:cNvPicPr>
            <a:picLocks noChangeAspect="1"/>
          </p:cNvPicPr>
          <p:nvPr/>
        </p:nvPicPr>
        <p:blipFill>
          <a:blip r:embed="rId4"/>
          <a:stretch>
            <a:fillRect/>
          </a:stretch>
        </p:blipFill>
        <p:spPr>
          <a:xfrm>
            <a:off x="6137189" y="1712739"/>
            <a:ext cx="4917291" cy="4564731"/>
          </a:xfrm>
          <a:prstGeom prst="rect">
            <a:avLst/>
          </a:prstGeom>
        </p:spPr>
      </p:pic>
      <p:grpSp>
        <p:nvGrpSpPr>
          <p:cNvPr id="28" name="Group 27">
            <a:extLst>
              <a:ext uri="{FF2B5EF4-FFF2-40B4-BE49-F238E27FC236}">
                <a16:creationId xmlns:a16="http://schemas.microsoft.com/office/drawing/2014/main" id="{3BFB23F8-F0A3-F96C-A3B1-4D5F32AE325A}"/>
              </a:ext>
            </a:extLst>
          </p:cNvPr>
          <p:cNvGrpSpPr/>
          <p:nvPr/>
        </p:nvGrpSpPr>
        <p:grpSpPr>
          <a:xfrm>
            <a:off x="895339" y="206592"/>
            <a:ext cx="2800740" cy="1354830"/>
            <a:chOff x="475071" y="0"/>
            <a:chExt cx="2020641" cy="1355466"/>
          </a:xfrm>
        </p:grpSpPr>
        <p:sp>
          <p:nvSpPr>
            <p:cNvPr id="29" name="Rounded Rectangle 28">
              <a:extLst>
                <a:ext uri="{FF2B5EF4-FFF2-40B4-BE49-F238E27FC236}">
                  <a16:creationId xmlns:a16="http://schemas.microsoft.com/office/drawing/2014/main" id="{517037B2-6941-C834-920A-DC43497A9DBD}"/>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0" name="Rounded Rectangle 4">
              <a:extLst>
                <a:ext uri="{FF2B5EF4-FFF2-40B4-BE49-F238E27FC236}">
                  <a16:creationId xmlns:a16="http://schemas.microsoft.com/office/drawing/2014/main" id="{B46CB05E-F683-42DA-1AD1-F777C5F56DA6}"/>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grpSp>
        <p:nvGrpSpPr>
          <p:cNvPr id="31" name="Group 30">
            <a:extLst>
              <a:ext uri="{FF2B5EF4-FFF2-40B4-BE49-F238E27FC236}">
                <a16:creationId xmlns:a16="http://schemas.microsoft.com/office/drawing/2014/main" id="{7E541D5E-A841-B537-6B65-59AD261ADCAE}"/>
              </a:ext>
            </a:extLst>
          </p:cNvPr>
          <p:cNvGrpSpPr/>
          <p:nvPr/>
        </p:nvGrpSpPr>
        <p:grpSpPr>
          <a:xfrm>
            <a:off x="6137189" y="223419"/>
            <a:ext cx="2800740" cy="1354829"/>
            <a:chOff x="471595" y="1424314"/>
            <a:chExt cx="2024593" cy="1354829"/>
          </a:xfrm>
        </p:grpSpPr>
        <p:sp>
          <p:nvSpPr>
            <p:cNvPr id="32" name="Rounded Rectangle 31">
              <a:extLst>
                <a:ext uri="{FF2B5EF4-FFF2-40B4-BE49-F238E27FC236}">
                  <a16:creationId xmlns:a16="http://schemas.microsoft.com/office/drawing/2014/main" id="{CD35C7BF-A229-BEF7-2957-3D4E37C7AE16}"/>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33" name="Rounded Rectangle 4">
              <a:extLst>
                <a:ext uri="{FF2B5EF4-FFF2-40B4-BE49-F238E27FC236}">
                  <a16:creationId xmlns:a16="http://schemas.microsoft.com/office/drawing/2014/main" id="{FA61C7CD-8672-4A49-2AB7-19D71DD8ACE3}"/>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spTree>
    <p:extLst>
      <p:ext uri="{BB962C8B-B14F-4D97-AF65-F5344CB8AC3E}">
        <p14:creationId xmlns:p14="http://schemas.microsoft.com/office/powerpoint/2010/main" val="6572128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c 34">
            <a:extLst>
              <a:ext uri="{FF2B5EF4-FFF2-40B4-BE49-F238E27FC236}">
                <a16:creationId xmlns:a16="http://schemas.microsoft.com/office/drawing/2014/main" id="{2F6045E0-670C-A881-EF3C-B8EAF3C4530D}"/>
              </a:ext>
            </a:extLst>
          </p:cNvPr>
          <p:cNvSpPr/>
          <p:nvPr/>
        </p:nvSpPr>
        <p:spPr>
          <a:xfrm>
            <a:off x="7996676" y="936880"/>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5F461217-8E39-5C5E-C114-309B477D7337}"/>
              </a:ext>
            </a:extLst>
          </p:cNvPr>
          <p:cNvGrpSpPr/>
          <p:nvPr/>
        </p:nvGrpSpPr>
        <p:grpSpPr>
          <a:xfrm>
            <a:off x="6137096" y="206592"/>
            <a:ext cx="2800740" cy="1354830"/>
            <a:chOff x="475071" y="0"/>
            <a:chExt cx="2020641" cy="1355466"/>
          </a:xfrm>
        </p:grpSpPr>
        <p:sp>
          <p:nvSpPr>
            <p:cNvPr id="37" name="Rounded Rectangle 36">
              <a:extLst>
                <a:ext uri="{FF2B5EF4-FFF2-40B4-BE49-F238E27FC236}">
                  <a16:creationId xmlns:a16="http://schemas.microsoft.com/office/drawing/2014/main" id="{8AF3C0B0-D280-C0A4-1D6D-48EC18B9D74E}"/>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8" name="Rounded Rectangle 4">
              <a:extLst>
                <a:ext uri="{FF2B5EF4-FFF2-40B4-BE49-F238E27FC236}">
                  <a16:creationId xmlns:a16="http://schemas.microsoft.com/office/drawing/2014/main" id="{912EB7DF-C728-D567-8162-13DC81B4E175}"/>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
        <p:nvSpPr>
          <p:cNvPr id="20" name="Arc 19">
            <a:extLst>
              <a:ext uri="{FF2B5EF4-FFF2-40B4-BE49-F238E27FC236}">
                <a16:creationId xmlns:a16="http://schemas.microsoft.com/office/drawing/2014/main" id="{139FBD0C-BD26-D80D-3F31-FDEA0310426C}"/>
              </a:ext>
            </a:extLst>
          </p:cNvPr>
          <p:cNvSpPr/>
          <p:nvPr/>
        </p:nvSpPr>
        <p:spPr>
          <a:xfrm>
            <a:off x="2754919" y="936880"/>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a:extLst>
              <a:ext uri="{FF2B5EF4-FFF2-40B4-BE49-F238E27FC236}">
                <a16:creationId xmlns:a16="http://schemas.microsoft.com/office/drawing/2014/main" id="{18A4CEDE-DA91-CACB-ADE4-0631ADE321E2}"/>
              </a:ext>
            </a:extLst>
          </p:cNvPr>
          <p:cNvPicPr>
            <a:picLocks noChangeAspect="1"/>
          </p:cNvPicPr>
          <p:nvPr/>
        </p:nvPicPr>
        <p:blipFill>
          <a:blip r:embed="rId3"/>
          <a:stretch>
            <a:fillRect/>
          </a:stretch>
        </p:blipFill>
        <p:spPr>
          <a:xfrm>
            <a:off x="895339" y="1741941"/>
            <a:ext cx="4737037" cy="4349308"/>
          </a:xfrm>
          <a:prstGeom prst="rect">
            <a:avLst/>
          </a:prstGeom>
        </p:spPr>
      </p:pic>
      <p:pic>
        <p:nvPicPr>
          <p:cNvPr id="23" name="Picture 22">
            <a:extLst>
              <a:ext uri="{FF2B5EF4-FFF2-40B4-BE49-F238E27FC236}">
                <a16:creationId xmlns:a16="http://schemas.microsoft.com/office/drawing/2014/main" id="{3056D5A8-7915-DA12-AB11-38CBBB24C62A}"/>
              </a:ext>
            </a:extLst>
          </p:cNvPr>
          <p:cNvPicPr>
            <a:picLocks noChangeAspect="1"/>
          </p:cNvPicPr>
          <p:nvPr/>
        </p:nvPicPr>
        <p:blipFill>
          <a:blip r:embed="rId4"/>
          <a:stretch>
            <a:fillRect/>
          </a:stretch>
        </p:blipFill>
        <p:spPr>
          <a:xfrm>
            <a:off x="6096000" y="1741942"/>
            <a:ext cx="5200661" cy="4349307"/>
          </a:xfrm>
          <a:prstGeom prst="rect">
            <a:avLst/>
          </a:prstGeom>
        </p:spPr>
      </p:pic>
      <p:sp>
        <p:nvSpPr>
          <p:cNvPr id="24" name="Date Placeholder 4">
            <a:extLst>
              <a:ext uri="{FF2B5EF4-FFF2-40B4-BE49-F238E27FC236}">
                <a16:creationId xmlns:a16="http://schemas.microsoft.com/office/drawing/2014/main" id="{0DD9F13E-C30B-5FBA-D5D3-A89FD3A497C0}"/>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25" name="Footer Placeholder 6">
            <a:extLst>
              <a:ext uri="{FF2B5EF4-FFF2-40B4-BE49-F238E27FC236}">
                <a16:creationId xmlns:a16="http://schemas.microsoft.com/office/drawing/2014/main" id="{12EE7B9A-D271-64AD-21A1-190162636E7B}"/>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28" name="Slide Number Placeholder 8">
            <a:extLst>
              <a:ext uri="{FF2B5EF4-FFF2-40B4-BE49-F238E27FC236}">
                <a16:creationId xmlns:a16="http://schemas.microsoft.com/office/drawing/2014/main" id="{A8BAEF97-B925-A6D4-38CA-385155A36009}"/>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grpSp>
        <p:nvGrpSpPr>
          <p:cNvPr id="29" name="Group 28">
            <a:extLst>
              <a:ext uri="{FF2B5EF4-FFF2-40B4-BE49-F238E27FC236}">
                <a16:creationId xmlns:a16="http://schemas.microsoft.com/office/drawing/2014/main" id="{8058CC2C-60F2-1BC8-8EDA-88792FAD1208}"/>
              </a:ext>
            </a:extLst>
          </p:cNvPr>
          <p:cNvGrpSpPr/>
          <p:nvPr/>
        </p:nvGrpSpPr>
        <p:grpSpPr>
          <a:xfrm>
            <a:off x="895339" y="206592"/>
            <a:ext cx="2800740" cy="1354830"/>
            <a:chOff x="475071" y="0"/>
            <a:chExt cx="2020641" cy="1355466"/>
          </a:xfrm>
        </p:grpSpPr>
        <p:sp>
          <p:nvSpPr>
            <p:cNvPr id="30" name="Rounded Rectangle 29">
              <a:extLst>
                <a:ext uri="{FF2B5EF4-FFF2-40B4-BE49-F238E27FC236}">
                  <a16:creationId xmlns:a16="http://schemas.microsoft.com/office/drawing/2014/main" id="{D39F6827-0259-31C6-343C-BD6AFA0AF97C}"/>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1" name="Rounded Rectangle 4">
              <a:extLst>
                <a:ext uri="{FF2B5EF4-FFF2-40B4-BE49-F238E27FC236}">
                  <a16:creationId xmlns:a16="http://schemas.microsoft.com/office/drawing/2014/main" id="{D5EDCB48-B8A1-A2FA-F2AA-D139B24553DE}"/>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Tree>
    <p:extLst>
      <p:ext uri="{BB962C8B-B14F-4D97-AF65-F5344CB8AC3E}">
        <p14:creationId xmlns:p14="http://schemas.microsoft.com/office/powerpoint/2010/main" val="2141202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a:extLst>
              <a:ext uri="{FF2B5EF4-FFF2-40B4-BE49-F238E27FC236}">
                <a16:creationId xmlns:a16="http://schemas.microsoft.com/office/drawing/2014/main" id="{BFC360B4-9ADD-61BD-AFD2-4CDE2F7085BD}"/>
              </a:ext>
            </a:extLst>
          </p:cNvPr>
          <p:cNvSpPr/>
          <p:nvPr/>
        </p:nvSpPr>
        <p:spPr>
          <a:xfrm rot="10800000">
            <a:off x="2360791" y="535542"/>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Picture 26">
            <a:extLst>
              <a:ext uri="{FF2B5EF4-FFF2-40B4-BE49-F238E27FC236}">
                <a16:creationId xmlns:a16="http://schemas.microsoft.com/office/drawing/2014/main" id="{64E8D5E8-173F-6022-38F2-6126FD8B736C}"/>
              </a:ext>
            </a:extLst>
          </p:cNvPr>
          <p:cNvPicPr>
            <a:picLocks noChangeAspect="1"/>
          </p:cNvPicPr>
          <p:nvPr/>
        </p:nvPicPr>
        <p:blipFill>
          <a:blip r:embed="rId3"/>
          <a:stretch>
            <a:fillRect/>
          </a:stretch>
        </p:blipFill>
        <p:spPr>
          <a:xfrm>
            <a:off x="3241650" y="58205"/>
            <a:ext cx="6754966" cy="6741590"/>
          </a:xfrm>
          <a:prstGeom prst="rect">
            <a:avLst/>
          </a:prstGeom>
        </p:spPr>
      </p:pic>
      <p:grpSp>
        <p:nvGrpSpPr>
          <p:cNvPr id="29" name="Group 28">
            <a:extLst>
              <a:ext uri="{FF2B5EF4-FFF2-40B4-BE49-F238E27FC236}">
                <a16:creationId xmlns:a16="http://schemas.microsoft.com/office/drawing/2014/main" id="{A66946E9-864E-14F6-B0FD-249CD10C8229}"/>
              </a:ext>
            </a:extLst>
          </p:cNvPr>
          <p:cNvGrpSpPr/>
          <p:nvPr/>
        </p:nvGrpSpPr>
        <p:grpSpPr>
          <a:xfrm>
            <a:off x="176784" y="206592"/>
            <a:ext cx="2800740" cy="1354830"/>
            <a:chOff x="475071" y="0"/>
            <a:chExt cx="2020641" cy="1355466"/>
          </a:xfrm>
        </p:grpSpPr>
        <p:sp>
          <p:nvSpPr>
            <p:cNvPr id="30" name="Rounded Rectangle 29">
              <a:extLst>
                <a:ext uri="{FF2B5EF4-FFF2-40B4-BE49-F238E27FC236}">
                  <a16:creationId xmlns:a16="http://schemas.microsoft.com/office/drawing/2014/main" id="{8B80845B-00B9-D1B8-2272-79EEDCAB170E}"/>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31" name="Rounded Rectangle 4">
              <a:extLst>
                <a:ext uri="{FF2B5EF4-FFF2-40B4-BE49-F238E27FC236}">
                  <a16:creationId xmlns:a16="http://schemas.microsoft.com/office/drawing/2014/main" id="{5EBEDC36-647D-4B91-136A-08472DCC26F1}"/>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Tree>
    <p:extLst>
      <p:ext uri="{BB962C8B-B14F-4D97-AF65-F5344CB8AC3E}">
        <p14:creationId xmlns:p14="http://schemas.microsoft.com/office/powerpoint/2010/main" val="171893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5">
            <a:extLst>
              <a:ext uri="{FF2B5EF4-FFF2-40B4-BE49-F238E27FC236}">
                <a16:creationId xmlns:a16="http://schemas.microsoft.com/office/drawing/2014/main" id="{DADF32D1-31AD-4A33-B05A-74C1890092BB}"/>
              </a:ext>
            </a:extLst>
          </p:cNvPr>
          <p:cNvSpPr/>
          <p:nvPr/>
        </p:nvSpPr>
        <p:spPr>
          <a:xfrm>
            <a:off x="7955915" y="900833"/>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86896AC7-2D18-241F-CDA8-55FEF41D31D5}"/>
              </a:ext>
            </a:extLst>
          </p:cNvPr>
          <p:cNvGrpSpPr/>
          <p:nvPr/>
        </p:nvGrpSpPr>
        <p:grpSpPr>
          <a:xfrm>
            <a:off x="6137189" y="223419"/>
            <a:ext cx="2800740" cy="1354829"/>
            <a:chOff x="471595" y="1424314"/>
            <a:chExt cx="2024593" cy="1354829"/>
          </a:xfrm>
        </p:grpSpPr>
        <p:sp>
          <p:nvSpPr>
            <p:cNvPr id="8" name="Rounded Rectangle 7">
              <a:extLst>
                <a:ext uri="{FF2B5EF4-FFF2-40B4-BE49-F238E27FC236}">
                  <a16:creationId xmlns:a16="http://schemas.microsoft.com/office/drawing/2014/main" id="{89D8EF1A-648F-6393-9C86-D0AB3772BAE3}"/>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9" name="Rounded Rectangle 4">
              <a:extLst>
                <a:ext uri="{FF2B5EF4-FFF2-40B4-BE49-F238E27FC236}">
                  <a16:creationId xmlns:a16="http://schemas.microsoft.com/office/drawing/2014/main" id="{C311372E-A76C-586C-C87C-3DFD48F7AB41}"/>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sp>
        <p:nvSpPr>
          <p:cNvPr id="14" name="Arc 13">
            <a:extLst>
              <a:ext uri="{FF2B5EF4-FFF2-40B4-BE49-F238E27FC236}">
                <a16:creationId xmlns:a16="http://schemas.microsoft.com/office/drawing/2014/main" id="{E1EFD1B8-FEED-3166-2C29-AD7B813ED6F1}"/>
              </a:ext>
            </a:extLst>
          </p:cNvPr>
          <p:cNvSpPr/>
          <p:nvPr/>
        </p:nvSpPr>
        <p:spPr>
          <a:xfrm>
            <a:off x="2714065" y="900833"/>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848A9905-90AF-60B6-282E-4B4FBE4FD097}"/>
              </a:ext>
            </a:extLst>
          </p:cNvPr>
          <p:cNvGrpSpPr/>
          <p:nvPr/>
        </p:nvGrpSpPr>
        <p:grpSpPr>
          <a:xfrm>
            <a:off x="895339" y="223419"/>
            <a:ext cx="2800740" cy="1354829"/>
            <a:chOff x="471595" y="1424314"/>
            <a:chExt cx="2024593" cy="1354829"/>
          </a:xfrm>
        </p:grpSpPr>
        <p:sp>
          <p:nvSpPr>
            <p:cNvPr id="16" name="Rounded Rectangle 15">
              <a:extLst>
                <a:ext uri="{FF2B5EF4-FFF2-40B4-BE49-F238E27FC236}">
                  <a16:creationId xmlns:a16="http://schemas.microsoft.com/office/drawing/2014/main" id="{EAB9B1DE-FF93-F148-45AA-F0CC8336362D}"/>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17" name="Rounded Rectangle 4">
              <a:extLst>
                <a:ext uri="{FF2B5EF4-FFF2-40B4-BE49-F238E27FC236}">
                  <a16:creationId xmlns:a16="http://schemas.microsoft.com/office/drawing/2014/main" id="{330FF0AF-F31E-AE45-C412-385F8E0D61F3}"/>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pic>
        <p:nvPicPr>
          <p:cNvPr id="18" name="Picture 17">
            <a:extLst>
              <a:ext uri="{FF2B5EF4-FFF2-40B4-BE49-F238E27FC236}">
                <a16:creationId xmlns:a16="http://schemas.microsoft.com/office/drawing/2014/main" id="{CD34B5B9-C5B6-C2F2-07A3-2EFB569E26B4}"/>
              </a:ext>
            </a:extLst>
          </p:cNvPr>
          <p:cNvPicPr>
            <a:picLocks noChangeAspect="1"/>
          </p:cNvPicPr>
          <p:nvPr/>
        </p:nvPicPr>
        <p:blipFill>
          <a:blip r:embed="rId3"/>
          <a:stretch>
            <a:fillRect/>
          </a:stretch>
        </p:blipFill>
        <p:spPr>
          <a:xfrm>
            <a:off x="895339" y="1644385"/>
            <a:ext cx="3945236" cy="5222875"/>
          </a:xfrm>
          <a:prstGeom prst="rect">
            <a:avLst/>
          </a:prstGeom>
        </p:spPr>
      </p:pic>
      <p:pic>
        <p:nvPicPr>
          <p:cNvPr id="19" name="Picture 18">
            <a:extLst>
              <a:ext uri="{FF2B5EF4-FFF2-40B4-BE49-F238E27FC236}">
                <a16:creationId xmlns:a16="http://schemas.microsoft.com/office/drawing/2014/main" id="{C6D69254-6A70-A369-8F6E-F99E216A1030}"/>
              </a:ext>
            </a:extLst>
          </p:cNvPr>
          <p:cNvPicPr>
            <a:picLocks noChangeAspect="1"/>
          </p:cNvPicPr>
          <p:nvPr/>
        </p:nvPicPr>
        <p:blipFill>
          <a:blip r:embed="rId4"/>
          <a:stretch>
            <a:fillRect/>
          </a:stretch>
        </p:blipFill>
        <p:spPr>
          <a:xfrm>
            <a:off x="6137189" y="1644385"/>
            <a:ext cx="4283676" cy="13993340"/>
          </a:xfrm>
          <a:prstGeom prst="rect">
            <a:avLst/>
          </a:prstGeom>
        </p:spPr>
      </p:pic>
    </p:spTree>
    <p:extLst>
      <p:ext uri="{BB962C8B-B14F-4D97-AF65-F5344CB8AC3E}">
        <p14:creationId xmlns:p14="http://schemas.microsoft.com/office/powerpoint/2010/main" val="180872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a:extLst>
              <a:ext uri="{FF2B5EF4-FFF2-40B4-BE49-F238E27FC236}">
                <a16:creationId xmlns:a16="http://schemas.microsoft.com/office/drawing/2014/main" id="{BFC360B4-9ADD-61BD-AFD2-4CDE2F7085BD}"/>
              </a:ext>
            </a:extLst>
          </p:cNvPr>
          <p:cNvSpPr/>
          <p:nvPr/>
        </p:nvSpPr>
        <p:spPr>
          <a:xfrm rot="10800000">
            <a:off x="2360791" y="535542"/>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 name="Picture 1">
            <a:extLst>
              <a:ext uri="{FF2B5EF4-FFF2-40B4-BE49-F238E27FC236}">
                <a16:creationId xmlns:a16="http://schemas.microsoft.com/office/drawing/2014/main" id="{81E8C149-230B-D315-90FC-F0E1DD99D870}"/>
              </a:ext>
            </a:extLst>
          </p:cNvPr>
          <p:cNvPicPr>
            <a:picLocks noChangeAspect="1"/>
          </p:cNvPicPr>
          <p:nvPr/>
        </p:nvPicPr>
        <p:blipFill>
          <a:blip r:embed="rId3"/>
          <a:stretch>
            <a:fillRect/>
          </a:stretch>
        </p:blipFill>
        <p:spPr>
          <a:xfrm>
            <a:off x="3297060" y="-12240"/>
            <a:ext cx="7081444" cy="6858000"/>
          </a:xfrm>
          <a:prstGeom prst="rect">
            <a:avLst/>
          </a:prstGeom>
        </p:spPr>
      </p:pic>
      <p:grpSp>
        <p:nvGrpSpPr>
          <p:cNvPr id="3" name="Group 2">
            <a:extLst>
              <a:ext uri="{FF2B5EF4-FFF2-40B4-BE49-F238E27FC236}">
                <a16:creationId xmlns:a16="http://schemas.microsoft.com/office/drawing/2014/main" id="{12BD9546-E974-3197-19E9-9FA296B7D612}"/>
              </a:ext>
            </a:extLst>
          </p:cNvPr>
          <p:cNvGrpSpPr/>
          <p:nvPr/>
        </p:nvGrpSpPr>
        <p:grpSpPr>
          <a:xfrm>
            <a:off x="267730" y="260489"/>
            <a:ext cx="2800740" cy="1354829"/>
            <a:chOff x="471595" y="1424314"/>
            <a:chExt cx="2024593" cy="1354829"/>
          </a:xfrm>
        </p:grpSpPr>
        <p:sp>
          <p:nvSpPr>
            <p:cNvPr id="4" name="Rounded Rectangle 3">
              <a:extLst>
                <a:ext uri="{FF2B5EF4-FFF2-40B4-BE49-F238E27FC236}">
                  <a16:creationId xmlns:a16="http://schemas.microsoft.com/office/drawing/2014/main" id="{FB83ECAB-25B6-0973-8071-652990D695E9}"/>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5" name="Rounded Rectangle 4">
              <a:extLst>
                <a:ext uri="{FF2B5EF4-FFF2-40B4-BE49-F238E27FC236}">
                  <a16:creationId xmlns:a16="http://schemas.microsoft.com/office/drawing/2014/main" id="{BD59D882-B2F3-35FB-0827-D1C013A677D7}"/>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spTree>
    <p:extLst>
      <p:ext uri="{BB962C8B-B14F-4D97-AF65-F5344CB8AC3E}">
        <p14:creationId xmlns:p14="http://schemas.microsoft.com/office/powerpoint/2010/main" val="712647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09DDE067-335A-F6E4-BCE6-83CC38BF8255}"/>
              </a:ext>
            </a:extLst>
          </p:cNvPr>
          <p:cNvSpPr/>
          <p:nvPr/>
        </p:nvSpPr>
        <p:spPr>
          <a:xfrm rot="10800000">
            <a:off x="2360791" y="535542"/>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BA72E6C8-5877-89A2-03F5-55FA20B65607}"/>
              </a:ext>
            </a:extLst>
          </p:cNvPr>
          <p:cNvGrpSpPr/>
          <p:nvPr/>
        </p:nvGrpSpPr>
        <p:grpSpPr>
          <a:xfrm>
            <a:off x="176784" y="206592"/>
            <a:ext cx="2800740" cy="1354830"/>
            <a:chOff x="475071" y="0"/>
            <a:chExt cx="2020641" cy="1355466"/>
          </a:xfrm>
        </p:grpSpPr>
        <p:sp>
          <p:nvSpPr>
            <p:cNvPr id="13" name="Rounded Rectangle 12">
              <a:extLst>
                <a:ext uri="{FF2B5EF4-FFF2-40B4-BE49-F238E27FC236}">
                  <a16:creationId xmlns:a16="http://schemas.microsoft.com/office/drawing/2014/main" id="{3316BE83-4F85-FE5C-05F2-1349D0879433}"/>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4" name="Rounded Rectangle 4">
              <a:extLst>
                <a:ext uri="{FF2B5EF4-FFF2-40B4-BE49-F238E27FC236}">
                  <a16:creationId xmlns:a16="http://schemas.microsoft.com/office/drawing/2014/main" id="{EB65FFD7-455F-C12D-84FF-801629EC5694}"/>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
        <p:nvSpPr>
          <p:cNvPr id="2" name="Date Placeholder 4">
            <a:extLst>
              <a:ext uri="{FF2B5EF4-FFF2-40B4-BE49-F238E27FC236}">
                <a16:creationId xmlns:a16="http://schemas.microsoft.com/office/drawing/2014/main" id="{B44EF6C6-9E80-B2E4-1CD9-3AA33B398417}"/>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3" name="Footer Placeholder 6">
            <a:extLst>
              <a:ext uri="{FF2B5EF4-FFF2-40B4-BE49-F238E27FC236}">
                <a16:creationId xmlns:a16="http://schemas.microsoft.com/office/drawing/2014/main" id="{02AE83EF-49E5-EE87-25C9-59366901C3A9}"/>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5" name="Slide Number Placeholder 8">
            <a:extLst>
              <a:ext uri="{FF2B5EF4-FFF2-40B4-BE49-F238E27FC236}">
                <a16:creationId xmlns:a16="http://schemas.microsoft.com/office/drawing/2014/main" id="{121D46BC-DD9C-A500-9662-D4583666DCE4}"/>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pic>
        <p:nvPicPr>
          <p:cNvPr id="9" name="Picture 8">
            <a:extLst>
              <a:ext uri="{FF2B5EF4-FFF2-40B4-BE49-F238E27FC236}">
                <a16:creationId xmlns:a16="http://schemas.microsoft.com/office/drawing/2014/main" id="{4AF2A3A3-4FCB-A6B9-F9B4-10246B943795}"/>
              </a:ext>
            </a:extLst>
          </p:cNvPr>
          <p:cNvPicPr>
            <a:picLocks noChangeAspect="1"/>
          </p:cNvPicPr>
          <p:nvPr/>
        </p:nvPicPr>
        <p:blipFill>
          <a:blip r:embed="rId3"/>
          <a:stretch>
            <a:fillRect/>
          </a:stretch>
        </p:blipFill>
        <p:spPr>
          <a:xfrm>
            <a:off x="3195073" y="82296"/>
            <a:ext cx="6261100" cy="6134100"/>
          </a:xfrm>
          <a:prstGeom prst="rect">
            <a:avLst/>
          </a:prstGeom>
        </p:spPr>
      </p:pic>
    </p:spTree>
    <p:extLst>
      <p:ext uri="{BB962C8B-B14F-4D97-AF65-F5344CB8AC3E}">
        <p14:creationId xmlns:p14="http://schemas.microsoft.com/office/powerpoint/2010/main" val="543994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a:extLst>
              <a:ext uri="{FF2B5EF4-FFF2-40B4-BE49-F238E27FC236}">
                <a16:creationId xmlns:a16="http://schemas.microsoft.com/office/drawing/2014/main" id="{4A12CC92-688A-1A76-584A-2016B43333B4}"/>
              </a:ext>
            </a:extLst>
          </p:cNvPr>
          <p:cNvSpPr/>
          <p:nvPr/>
        </p:nvSpPr>
        <p:spPr>
          <a:xfrm rot="10800000">
            <a:off x="2360791" y="535542"/>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Date Placeholder 4">
            <a:extLst>
              <a:ext uri="{FF2B5EF4-FFF2-40B4-BE49-F238E27FC236}">
                <a16:creationId xmlns:a16="http://schemas.microsoft.com/office/drawing/2014/main" id="{B44EF6C6-9E80-B2E4-1CD9-3AA33B398417}"/>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3" name="Footer Placeholder 6">
            <a:extLst>
              <a:ext uri="{FF2B5EF4-FFF2-40B4-BE49-F238E27FC236}">
                <a16:creationId xmlns:a16="http://schemas.microsoft.com/office/drawing/2014/main" id="{02AE83EF-49E5-EE87-25C9-59366901C3A9}"/>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5" name="Slide Number Placeholder 8">
            <a:extLst>
              <a:ext uri="{FF2B5EF4-FFF2-40B4-BE49-F238E27FC236}">
                <a16:creationId xmlns:a16="http://schemas.microsoft.com/office/drawing/2014/main" id="{121D46BC-DD9C-A500-9662-D4583666DCE4}"/>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pic>
        <p:nvPicPr>
          <p:cNvPr id="10" name="Picture 9">
            <a:extLst>
              <a:ext uri="{FF2B5EF4-FFF2-40B4-BE49-F238E27FC236}">
                <a16:creationId xmlns:a16="http://schemas.microsoft.com/office/drawing/2014/main" id="{E0E68B7B-A4F8-6682-A42B-4A1517343158}"/>
              </a:ext>
            </a:extLst>
          </p:cNvPr>
          <p:cNvPicPr>
            <a:picLocks noChangeAspect="1"/>
          </p:cNvPicPr>
          <p:nvPr/>
        </p:nvPicPr>
        <p:blipFill>
          <a:blip r:embed="rId3"/>
          <a:stretch>
            <a:fillRect/>
          </a:stretch>
        </p:blipFill>
        <p:spPr>
          <a:xfrm>
            <a:off x="3210563" y="272728"/>
            <a:ext cx="6860635" cy="5821145"/>
          </a:xfrm>
          <a:prstGeom prst="rect">
            <a:avLst/>
          </a:prstGeom>
        </p:spPr>
      </p:pic>
      <p:grpSp>
        <p:nvGrpSpPr>
          <p:cNvPr id="6" name="Group 5">
            <a:extLst>
              <a:ext uri="{FF2B5EF4-FFF2-40B4-BE49-F238E27FC236}">
                <a16:creationId xmlns:a16="http://schemas.microsoft.com/office/drawing/2014/main" id="{8E46C3A2-9ABA-A8A0-3502-BAC842C49031}"/>
              </a:ext>
            </a:extLst>
          </p:cNvPr>
          <p:cNvGrpSpPr/>
          <p:nvPr/>
        </p:nvGrpSpPr>
        <p:grpSpPr>
          <a:xfrm>
            <a:off x="176784" y="206592"/>
            <a:ext cx="2800740" cy="1354830"/>
            <a:chOff x="475071" y="0"/>
            <a:chExt cx="2020641" cy="1355466"/>
          </a:xfrm>
        </p:grpSpPr>
        <p:sp>
          <p:nvSpPr>
            <p:cNvPr id="7" name="Rounded Rectangle 6">
              <a:extLst>
                <a:ext uri="{FF2B5EF4-FFF2-40B4-BE49-F238E27FC236}">
                  <a16:creationId xmlns:a16="http://schemas.microsoft.com/office/drawing/2014/main" id="{DA1AB16C-1C69-542D-7D75-1506DDC2378A}"/>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8" name="Rounded Rectangle 4">
              <a:extLst>
                <a:ext uri="{FF2B5EF4-FFF2-40B4-BE49-F238E27FC236}">
                  <a16:creationId xmlns:a16="http://schemas.microsoft.com/office/drawing/2014/main" id="{79489810-5149-3924-24A3-B1BDEEADD65C}"/>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Tree>
    <p:extLst>
      <p:ext uri="{BB962C8B-B14F-4D97-AF65-F5344CB8AC3E}">
        <p14:creationId xmlns:p14="http://schemas.microsoft.com/office/powerpoint/2010/main" val="3935344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c 5">
            <a:extLst>
              <a:ext uri="{FF2B5EF4-FFF2-40B4-BE49-F238E27FC236}">
                <a16:creationId xmlns:a16="http://schemas.microsoft.com/office/drawing/2014/main" id="{4E7DC389-A50F-8428-EAF3-BDDB01D07B88}"/>
              </a:ext>
            </a:extLst>
          </p:cNvPr>
          <p:cNvSpPr/>
          <p:nvPr/>
        </p:nvSpPr>
        <p:spPr>
          <a:xfrm rot="10800000">
            <a:off x="2360791" y="535542"/>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a:extLst>
              <a:ext uri="{FF2B5EF4-FFF2-40B4-BE49-F238E27FC236}">
                <a16:creationId xmlns:a16="http://schemas.microsoft.com/office/drawing/2014/main" id="{15E65EF7-9FDF-FFB7-3423-13BA7F61EA40}"/>
              </a:ext>
            </a:extLst>
          </p:cNvPr>
          <p:cNvGrpSpPr/>
          <p:nvPr/>
        </p:nvGrpSpPr>
        <p:grpSpPr>
          <a:xfrm>
            <a:off x="267730" y="260489"/>
            <a:ext cx="2800740" cy="1354829"/>
            <a:chOff x="471595" y="1424314"/>
            <a:chExt cx="2024593" cy="1354829"/>
          </a:xfrm>
        </p:grpSpPr>
        <p:sp>
          <p:nvSpPr>
            <p:cNvPr id="8" name="Rounded Rectangle 7">
              <a:extLst>
                <a:ext uri="{FF2B5EF4-FFF2-40B4-BE49-F238E27FC236}">
                  <a16:creationId xmlns:a16="http://schemas.microsoft.com/office/drawing/2014/main" id="{5A5B6820-4737-BCD5-8C55-CE72DEE75AA5}"/>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11" name="Rounded Rectangle 4">
              <a:extLst>
                <a:ext uri="{FF2B5EF4-FFF2-40B4-BE49-F238E27FC236}">
                  <a16:creationId xmlns:a16="http://schemas.microsoft.com/office/drawing/2014/main" id="{E371673F-9E85-8CC5-F665-793D5EA08B34}"/>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pic>
        <p:nvPicPr>
          <p:cNvPr id="4" name="Picture 3">
            <a:extLst>
              <a:ext uri="{FF2B5EF4-FFF2-40B4-BE49-F238E27FC236}">
                <a16:creationId xmlns:a16="http://schemas.microsoft.com/office/drawing/2014/main" id="{6AF47848-D93C-304A-278E-97B42C0800A5}"/>
              </a:ext>
            </a:extLst>
          </p:cNvPr>
          <p:cNvPicPr>
            <a:picLocks noChangeAspect="1"/>
          </p:cNvPicPr>
          <p:nvPr/>
        </p:nvPicPr>
        <p:blipFill>
          <a:blip r:embed="rId3"/>
          <a:stretch>
            <a:fillRect/>
          </a:stretch>
        </p:blipFill>
        <p:spPr>
          <a:xfrm>
            <a:off x="3207763" y="109979"/>
            <a:ext cx="8625016" cy="6638042"/>
          </a:xfrm>
          <a:prstGeom prst="rect">
            <a:avLst/>
          </a:prstGeom>
        </p:spPr>
      </p:pic>
    </p:spTree>
    <p:extLst>
      <p:ext uri="{BB962C8B-B14F-4D97-AF65-F5344CB8AC3E}">
        <p14:creationId xmlns:p14="http://schemas.microsoft.com/office/powerpoint/2010/main" val="48937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c 6">
            <a:extLst>
              <a:ext uri="{FF2B5EF4-FFF2-40B4-BE49-F238E27FC236}">
                <a16:creationId xmlns:a16="http://schemas.microsoft.com/office/drawing/2014/main" id="{F7FAFA36-D495-A0A2-88A3-AB83F6CE0F82}"/>
              </a:ext>
            </a:extLst>
          </p:cNvPr>
          <p:cNvSpPr/>
          <p:nvPr/>
        </p:nvSpPr>
        <p:spPr>
          <a:xfrm>
            <a:off x="2040710" y="937903"/>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a:extLst>
              <a:ext uri="{FF2B5EF4-FFF2-40B4-BE49-F238E27FC236}">
                <a16:creationId xmlns:a16="http://schemas.microsoft.com/office/drawing/2014/main" id="{8FB1907B-BBB2-4B5B-021E-E555D9B86167}"/>
              </a:ext>
            </a:extLst>
          </p:cNvPr>
          <p:cNvPicPr>
            <a:picLocks noChangeAspect="1"/>
          </p:cNvPicPr>
          <p:nvPr/>
        </p:nvPicPr>
        <p:blipFill>
          <a:blip r:embed="rId3"/>
          <a:stretch>
            <a:fillRect/>
          </a:stretch>
        </p:blipFill>
        <p:spPr>
          <a:xfrm>
            <a:off x="0" y="1658219"/>
            <a:ext cx="12192000" cy="4740452"/>
          </a:xfrm>
          <a:prstGeom prst="rect">
            <a:avLst/>
          </a:prstGeom>
        </p:spPr>
      </p:pic>
      <p:grpSp>
        <p:nvGrpSpPr>
          <p:cNvPr id="8" name="Group 7">
            <a:extLst>
              <a:ext uri="{FF2B5EF4-FFF2-40B4-BE49-F238E27FC236}">
                <a16:creationId xmlns:a16="http://schemas.microsoft.com/office/drawing/2014/main" id="{79D219CC-F515-20FD-46F7-B080E7D0A7D5}"/>
              </a:ext>
            </a:extLst>
          </p:cNvPr>
          <p:cNvGrpSpPr/>
          <p:nvPr/>
        </p:nvGrpSpPr>
        <p:grpSpPr>
          <a:xfrm>
            <a:off x="267730" y="260489"/>
            <a:ext cx="2800740" cy="1354829"/>
            <a:chOff x="471595" y="1424314"/>
            <a:chExt cx="2024593" cy="1354829"/>
          </a:xfrm>
        </p:grpSpPr>
        <p:sp>
          <p:nvSpPr>
            <p:cNvPr id="9" name="Rounded Rectangle 8">
              <a:extLst>
                <a:ext uri="{FF2B5EF4-FFF2-40B4-BE49-F238E27FC236}">
                  <a16:creationId xmlns:a16="http://schemas.microsoft.com/office/drawing/2014/main" id="{BC499F0B-1636-23C2-376D-424D7B88CE04}"/>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10" name="Rounded Rectangle 4">
              <a:extLst>
                <a:ext uri="{FF2B5EF4-FFF2-40B4-BE49-F238E27FC236}">
                  <a16:creationId xmlns:a16="http://schemas.microsoft.com/office/drawing/2014/main" id="{93D740EC-E1C1-5358-CFB8-D1723855B204}"/>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spTree>
    <p:extLst>
      <p:ext uri="{BB962C8B-B14F-4D97-AF65-F5344CB8AC3E}">
        <p14:creationId xmlns:p14="http://schemas.microsoft.com/office/powerpoint/2010/main" val="3296925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rtlCol="0"/>
          <a:lstStyle>
            <a:defPPr>
              <a:defRPr lang="en-GB"/>
            </a:defPPr>
          </a:lstStyle>
          <a:p>
            <a:pPr rtl="0"/>
            <a:r>
              <a:rPr lang="en-GB" dirty="0"/>
              <a:t>Project Outline</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317015674"/>
              </p:ext>
            </p:extLst>
          </p:nvPr>
        </p:nvGraphicFramePr>
        <p:xfrm>
          <a:off x="6272213" y="1169988"/>
          <a:ext cx="5651501" cy="4838913"/>
        </p:xfrm>
        <a:graphic>
          <a:graphicData uri="http://schemas.openxmlformats.org/drawingml/2006/table">
            <a:tbl>
              <a:tblPr firstRow="1" bandRow="1"/>
              <a:tblGrid>
                <a:gridCol w="5651501">
                  <a:extLst>
                    <a:ext uri="{9D8B030D-6E8A-4147-A177-3AD203B41FA5}">
                      <a16:colId xmlns:a16="http://schemas.microsoft.com/office/drawing/2014/main" val="1563570424"/>
                    </a:ext>
                  </a:extLst>
                </a:gridCol>
              </a:tblGrid>
              <a:tr h="755631">
                <a:tc>
                  <a:txBody>
                    <a:bodyPr/>
                    <a:lstStyle>
                      <a:defPPr>
                        <a:defRPr lang="en-GB"/>
                      </a:defPPr>
                    </a:lstStyle>
                    <a:p>
                      <a:pPr marL="0" marR="0" lvl="0" indent="0" algn="r" defTabSz="914400" rtl="0" eaLnBrk="1" fontAlgn="auto" latinLnBrk="0" hangingPunct="1">
                        <a:lnSpc>
                          <a:spcPct val="100000"/>
                        </a:lnSpc>
                        <a:spcBef>
                          <a:spcPts val="0"/>
                        </a:spcBef>
                        <a:spcAft>
                          <a:spcPts val="0"/>
                        </a:spcAft>
                        <a:buClrTx/>
                        <a:buSzTx/>
                        <a:buFontTx/>
                        <a:buNone/>
                        <a:tabLst/>
                        <a:defRPr lang="en-GB"/>
                      </a:pPr>
                      <a:r>
                        <a:rPr lang="en-GB" sz="2400" b="1" dirty="0">
                          <a:latin typeface="+mn-lt"/>
                          <a:cs typeface="Gill Sans Light" panose="020B0302020104020203" pitchFamily="34" charset="-79"/>
                          <a:hlinkClick r:id="rId3" action="ppaction://hlinksldjump"/>
                        </a:rPr>
                        <a:t>Data Research</a:t>
                      </a:r>
                      <a:endParaRPr lang="en-GB" sz="2400" b="1" dirty="0">
                        <a:latin typeface="+mn-lt"/>
                        <a:cs typeface="Gill Sans Light" panose="020B0302020104020203" pitchFamily="34" charset="-79"/>
                      </a:endParaRPr>
                    </a:p>
                    <a:p>
                      <a:pPr algn="r" rtl="0"/>
                      <a:r>
                        <a:rPr lang="en-GB" sz="1600" dirty="0">
                          <a:latin typeface="+mj-lt"/>
                        </a:rPr>
                        <a:t>Research Data Sources - </a:t>
                      </a:r>
                      <a:r>
                        <a:rPr lang="en-GB" sz="1600" dirty="0">
                          <a:latin typeface="+mj-lt"/>
                          <a:hlinkClick r:id="rId4" action="ppaction://hlinksldjump"/>
                        </a:rPr>
                        <a:t>Create Dataset </a:t>
                      </a:r>
                      <a:r>
                        <a:rPr lang="en-GB" sz="1600" dirty="0">
                          <a:latin typeface="+mj-lt"/>
                        </a:rPr>
                        <a:t>– </a:t>
                      </a:r>
                      <a:r>
                        <a:rPr lang="en-GB" sz="1600" dirty="0">
                          <a:latin typeface="+mj-lt"/>
                          <a:hlinkClick r:id="rId5" action="ppaction://hlinksldjump"/>
                        </a:rPr>
                        <a:t>Review Data</a:t>
                      </a:r>
                      <a:endParaRPr lang="en-GB" sz="160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1054249">
                <a:tc>
                  <a:txBody>
                    <a:bodyPr/>
                    <a:lstStyle>
                      <a:defPPr>
                        <a:defRPr lang="en-GB"/>
                      </a:defPPr>
                    </a:lstStyle>
                    <a:p>
                      <a:pPr marL="0" marR="0" lvl="0" indent="0" algn="r" defTabSz="914400" rtl="0" eaLnBrk="1" fontAlgn="auto" latinLnBrk="0" hangingPunct="1">
                        <a:lnSpc>
                          <a:spcPct val="100000"/>
                        </a:lnSpc>
                        <a:spcBef>
                          <a:spcPts val="0"/>
                        </a:spcBef>
                        <a:spcAft>
                          <a:spcPts val="0"/>
                        </a:spcAft>
                        <a:buClrTx/>
                        <a:buSzTx/>
                        <a:buFontTx/>
                        <a:buNone/>
                        <a:tabLst/>
                        <a:defRPr lang="en-GB"/>
                      </a:pPr>
                      <a:r>
                        <a:rPr lang="en-GB" sz="2400" b="1" dirty="0">
                          <a:latin typeface="+mn-lt"/>
                          <a:cs typeface="Gill Sans Light" panose="020B0302020104020203" pitchFamily="34" charset="-79"/>
                          <a:hlinkClick r:id="rId6" action="ppaction://hlinksldjump"/>
                        </a:rPr>
                        <a:t>Exploratory Data Analysis</a:t>
                      </a:r>
                      <a:endParaRPr lang="en-GB" sz="2400" b="1" dirty="0">
                        <a:latin typeface="+mn-lt"/>
                        <a:cs typeface="Gill Sans Light" panose="020B0302020104020203" pitchFamily="34" charset="-79"/>
                      </a:endParaRPr>
                    </a:p>
                    <a:p>
                      <a:pPr marL="0" algn="r" defTabSz="914400" rtl="0" eaLnBrk="1" latinLnBrk="0" hangingPunct="1"/>
                      <a:r>
                        <a:rPr lang="en-GB" sz="1600" kern="1200" dirty="0">
                          <a:solidFill>
                            <a:schemeClr val="tx1"/>
                          </a:solidFill>
                          <a:latin typeface="+mj-lt"/>
                          <a:ea typeface="+mn-ea"/>
                          <a:cs typeface="+mn-cs"/>
                          <a:hlinkClick r:id="rId7" action="ppaction://hlinksldjump"/>
                        </a:rPr>
                        <a:t>Correlation Matrix </a:t>
                      </a:r>
                      <a:r>
                        <a:rPr lang="en-GB" sz="1600" kern="1200" dirty="0">
                          <a:solidFill>
                            <a:schemeClr val="tx1"/>
                          </a:solidFill>
                          <a:latin typeface="+mj-lt"/>
                          <a:ea typeface="+mn-ea"/>
                          <a:cs typeface="+mn-cs"/>
                        </a:rPr>
                        <a:t>– </a:t>
                      </a:r>
                      <a:r>
                        <a:rPr lang="en-GB" sz="1600" kern="1200" dirty="0">
                          <a:solidFill>
                            <a:schemeClr val="tx1"/>
                          </a:solidFill>
                          <a:latin typeface="+mj-lt"/>
                          <a:ea typeface="+mn-ea"/>
                          <a:cs typeface="+mn-cs"/>
                          <a:hlinkClick r:id="rId8" action="ppaction://hlinksldjump"/>
                        </a:rPr>
                        <a:t>Bar Charts </a:t>
                      </a:r>
                      <a:r>
                        <a:rPr lang="en-GB" sz="1600" kern="1200" dirty="0">
                          <a:solidFill>
                            <a:schemeClr val="tx1"/>
                          </a:solidFill>
                          <a:latin typeface="+mj-lt"/>
                          <a:ea typeface="+mn-ea"/>
                          <a:cs typeface="+mn-cs"/>
                        </a:rPr>
                        <a:t>– </a:t>
                      </a:r>
                      <a:r>
                        <a:rPr lang="en-GB" sz="1600" kern="1200" dirty="0">
                          <a:solidFill>
                            <a:schemeClr val="tx1"/>
                          </a:solidFill>
                          <a:latin typeface="+mj-lt"/>
                          <a:ea typeface="+mn-ea"/>
                          <a:cs typeface="+mn-cs"/>
                          <a:hlinkClick r:id="rId9" action="ppaction://hlinksldjump"/>
                        </a:rPr>
                        <a:t>Pie Charts</a:t>
                      </a:r>
                      <a:endParaRPr lang="en-GB" sz="16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075765">
                <a:tc>
                  <a:txBody>
                    <a:bodyPr/>
                    <a:lstStyle>
                      <a:defPPr>
                        <a:defRPr lang="en-GB"/>
                      </a:defPPr>
                    </a:lstStyle>
                    <a:p>
                      <a:pPr marL="0" marR="0" lvl="0" indent="0" algn="r" defTabSz="914400" rtl="0" eaLnBrk="1" fontAlgn="auto" latinLnBrk="0" hangingPunct="1">
                        <a:lnSpc>
                          <a:spcPct val="100000"/>
                        </a:lnSpc>
                        <a:spcBef>
                          <a:spcPts val="0"/>
                        </a:spcBef>
                        <a:spcAft>
                          <a:spcPts val="0"/>
                        </a:spcAft>
                        <a:buClrTx/>
                        <a:buSzTx/>
                        <a:buFontTx/>
                        <a:buNone/>
                        <a:tabLst/>
                        <a:defRPr lang="en-GB"/>
                      </a:pPr>
                      <a:r>
                        <a:rPr lang="en-GB" sz="2400" b="1" dirty="0">
                          <a:latin typeface="+mn-lt"/>
                          <a:cs typeface="Gill Sans Light" panose="020B0302020104020203" pitchFamily="34" charset="-79"/>
                        </a:rPr>
                        <a:t>Data Pre-Processing</a:t>
                      </a:r>
                    </a:p>
                    <a:p>
                      <a:pPr marL="0" algn="r" defTabSz="914400" rtl="0" eaLnBrk="1" latinLnBrk="0" hangingPunct="1"/>
                      <a:r>
                        <a:rPr lang="en-GB" sz="1600" kern="1200" dirty="0">
                          <a:solidFill>
                            <a:schemeClr val="tx1"/>
                          </a:solidFill>
                          <a:latin typeface="+mj-lt"/>
                          <a:ea typeface="+mn-ea"/>
                          <a:cs typeface="+mn-cs"/>
                        </a:rPr>
                        <a:t>Organise &amp; Convert Data</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32734">
                <a:tc>
                  <a:txBody>
                    <a:bodyPr/>
                    <a:lstStyle>
                      <a:defPPr>
                        <a:defRPr lang="en-GB"/>
                      </a:defPPr>
                    </a:lstStyle>
                    <a:p>
                      <a:pPr marL="0" marR="0" lvl="0" indent="0" algn="r" defTabSz="914400" rtl="0" eaLnBrk="1" fontAlgn="auto" latinLnBrk="0" hangingPunct="1">
                        <a:lnSpc>
                          <a:spcPct val="100000"/>
                        </a:lnSpc>
                        <a:spcBef>
                          <a:spcPts val="0"/>
                        </a:spcBef>
                        <a:spcAft>
                          <a:spcPts val="0"/>
                        </a:spcAft>
                        <a:buClrTx/>
                        <a:buSzTx/>
                        <a:buFontTx/>
                        <a:buNone/>
                        <a:tabLst/>
                        <a:defRPr lang="en-GB"/>
                      </a:pPr>
                      <a:r>
                        <a:rPr lang="en-GB" sz="2400" b="1" dirty="0">
                          <a:latin typeface="+mn-lt"/>
                          <a:cs typeface="Gill Sans Light" panose="020B0302020104020203" pitchFamily="34" charset="-79"/>
                          <a:hlinkClick r:id="rId10" action="ppaction://hlinksldjump"/>
                        </a:rPr>
                        <a:t>Machine Learning Models</a:t>
                      </a:r>
                      <a:endParaRPr lang="en-GB" sz="2400" b="1" dirty="0">
                        <a:latin typeface="+mn-lt"/>
                        <a:cs typeface="Gill Sans Light" panose="020B0302020104020203" pitchFamily="34" charset="-79"/>
                      </a:endParaRPr>
                    </a:p>
                    <a:p>
                      <a:pPr marL="0" algn="r" defTabSz="914400" rtl="0" eaLnBrk="1" latinLnBrk="0" hangingPunct="1"/>
                      <a:r>
                        <a:rPr lang="en-GB" sz="1600" b="0" kern="1200" dirty="0">
                          <a:solidFill>
                            <a:schemeClr val="tx1"/>
                          </a:solidFill>
                          <a:latin typeface="+mj-lt"/>
                          <a:ea typeface="+mn-ea"/>
                          <a:cs typeface="+mn-cs"/>
                          <a:hlinkClick r:id="rId11" action="ppaction://hlinksldjump"/>
                        </a:rPr>
                        <a:t>Random Forest – Linear Regression – Logistic Regression – Naïve-Bayes – KNN – Decision Tree – SVM  </a:t>
                      </a:r>
                      <a:endParaRPr lang="en-GB" sz="1600" b="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920534">
                <a:tc>
                  <a:txBody>
                    <a:bodyPr/>
                    <a:lstStyle>
                      <a:defPPr>
                        <a:defRPr lang="en-GB"/>
                      </a:defPPr>
                    </a:lstStyle>
                    <a:p>
                      <a:pPr marL="0" marR="0" lvl="0" indent="0" algn="r" defTabSz="914400" rtl="0" eaLnBrk="1" fontAlgn="auto" latinLnBrk="0" hangingPunct="1">
                        <a:lnSpc>
                          <a:spcPct val="100000"/>
                        </a:lnSpc>
                        <a:spcBef>
                          <a:spcPts val="0"/>
                        </a:spcBef>
                        <a:spcAft>
                          <a:spcPts val="0"/>
                        </a:spcAft>
                        <a:buClrTx/>
                        <a:buSzTx/>
                        <a:buFontTx/>
                        <a:buNone/>
                        <a:tabLst/>
                        <a:defRPr lang="en-GB"/>
                      </a:pPr>
                      <a:r>
                        <a:rPr lang="en-GB" sz="2400" b="1" kern="1200" dirty="0" err="1">
                          <a:solidFill>
                            <a:schemeClr val="tx1"/>
                          </a:solidFill>
                          <a:latin typeface="+mn-lt"/>
                          <a:ea typeface="+mn-ea"/>
                          <a:cs typeface="Gill Sans Light" panose="020B0302020104020203" pitchFamily="34" charset="-79"/>
                        </a:rPr>
                        <a:t>Streamlit</a:t>
                      </a:r>
                      <a:endParaRPr lang="en-GB" sz="2400" b="1" kern="1200" dirty="0">
                        <a:solidFill>
                          <a:schemeClr val="tx1"/>
                        </a:solidFill>
                        <a:latin typeface="+mn-lt"/>
                        <a:ea typeface="+mn-ea"/>
                        <a:cs typeface="Gill Sans Light" panose="020B0302020104020203" pitchFamily="34" charset="-79"/>
                      </a:endParaRPr>
                    </a:p>
                    <a:p>
                      <a:pPr marL="0" algn="r" defTabSz="914400" rtl="0" eaLnBrk="1" latinLnBrk="0" hangingPunct="1"/>
                      <a:r>
                        <a:rPr lang="en-GB" sz="1600" b="0" kern="1200" dirty="0">
                          <a:solidFill>
                            <a:schemeClr val="tx1"/>
                          </a:solidFill>
                          <a:latin typeface="+mj-lt"/>
                          <a:ea typeface="+mn-ea"/>
                          <a:cs typeface="+mn-cs"/>
                        </a:rPr>
                        <a:t>Food Dataset – Codes Dataset</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E888-EA16-1F3C-99DE-B7826156895E}"/>
              </a:ext>
            </a:extLst>
          </p:cNvPr>
          <p:cNvSpPr>
            <a:spLocks noGrp="1"/>
          </p:cNvSpPr>
          <p:nvPr>
            <p:ph type="title"/>
          </p:nvPr>
        </p:nvSpPr>
        <p:spPr>
          <a:xfrm>
            <a:off x="0" y="3090672"/>
            <a:ext cx="12192000" cy="676656"/>
          </a:xfrm>
        </p:spPr>
        <p:txBody>
          <a:bodyPr/>
          <a:lstStyle/>
          <a:p>
            <a:pPr algn="ctr"/>
            <a:r>
              <a:rPr lang="en-US" dirty="0"/>
              <a:t>Machine Learning Models</a:t>
            </a:r>
          </a:p>
        </p:txBody>
      </p:sp>
      <p:sp>
        <p:nvSpPr>
          <p:cNvPr id="18" name="Date Placeholder 4">
            <a:extLst>
              <a:ext uri="{FF2B5EF4-FFF2-40B4-BE49-F238E27FC236}">
                <a16:creationId xmlns:a16="http://schemas.microsoft.com/office/drawing/2014/main" id="{C7E93630-B0B7-2421-3608-24A7E5F99939}"/>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9" name="Footer Placeholder 6">
            <a:extLst>
              <a:ext uri="{FF2B5EF4-FFF2-40B4-BE49-F238E27FC236}">
                <a16:creationId xmlns:a16="http://schemas.microsoft.com/office/drawing/2014/main" id="{C749B99D-EE22-F564-8F9E-B5B22E98ABE5}"/>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20" name="Slide Number Placeholder 8">
            <a:extLst>
              <a:ext uri="{FF2B5EF4-FFF2-40B4-BE49-F238E27FC236}">
                <a16:creationId xmlns:a16="http://schemas.microsoft.com/office/drawing/2014/main" id="{4985C062-25C0-05A3-65B3-B7D529A0CBA6}"/>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spTree>
    <p:extLst>
      <p:ext uri="{BB962C8B-B14F-4D97-AF65-F5344CB8AC3E}">
        <p14:creationId xmlns:p14="http://schemas.microsoft.com/office/powerpoint/2010/main" val="16124067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4">
            <a:extLst>
              <a:ext uri="{FF2B5EF4-FFF2-40B4-BE49-F238E27FC236}">
                <a16:creationId xmlns:a16="http://schemas.microsoft.com/office/drawing/2014/main" id="{861D7024-3D4F-77D2-B6A0-EAEC20553116}"/>
              </a:ext>
            </a:extLst>
          </p:cNvPr>
          <p:cNvSpPr>
            <a:spLocks noGrp="1"/>
          </p:cNvSpPr>
          <p:nvPr>
            <p:ph type="dt" sz="half" idx="10"/>
          </p:nvPr>
        </p:nvSpPr>
        <p:spPr>
          <a:xfrm>
            <a:off x="365760" y="6464808"/>
            <a:ext cx="987552" cy="310896"/>
          </a:xfrm>
        </p:spPr>
        <p:txBody>
          <a:bodyPr rtlCol="0" anchor="ctr">
            <a:normAutofit/>
          </a:bodyPr>
          <a:lstStyle>
            <a:defPPr>
              <a:defRPr lang="en-GB"/>
            </a:defPPr>
          </a:lstStyle>
          <a:p>
            <a:pPr rtl="0">
              <a:spcAft>
                <a:spcPts val="600"/>
              </a:spcAft>
            </a:pPr>
            <a:r>
              <a:rPr lang="en-GB" dirty="0"/>
              <a:t>2023</a:t>
            </a:r>
            <a:endParaRPr lang="en-GB"/>
          </a:p>
        </p:txBody>
      </p:sp>
      <p:sp>
        <p:nvSpPr>
          <p:cNvPr id="11" name="Footer Placeholder 6">
            <a:extLst>
              <a:ext uri="{FF2B5EF4-FFF2-40B4-BE49-F238E27FC236}">
                <a16:creationId xmlns:a16="http://schemas.microsoft.com/office/drawing/2014/main" id="{EA4D3B86-C404-5463-CD5E-18DFC15493F9}"/>
              </a:ext>
            </a:extLst>
          </p:cNvPr>
          <p:cNvSpPr>
            <a:spLocks noGrp="1"/>
          </p:cNvSpPr>
          <p:nvPr>
            <p:ph type="ftr" sz="quarter" idx="11"/>
          </p:nvPr>
        </p:nvSpPr>
        <p:spPr>
          <a:xfrm>
            <a:off x="4379976" y="6464808"/>
            <a:ext cx="3438144" cy="310896"/>
          </a:xfrm>
        </p:spPr>
        <p:txBody>
          <a:bodyPr rtlCol="0" anchor="ctr">
            <a:normAutofit/>
          </a:bodyPr>
          <a:lstStyle>
            <a:defPPr>
              <a:defRPr lang="en-GB"/>
            </a:defPPr>
          </a:lstStyle>
          <a:p>
            <a:pPr rtl="0">
              <a:spcAft>
                <a:spcPts val="600"/>
              </a:spcAft>
            </a:pPr>
            <a:r>
              <a:rPr lang="en-GB" dirty="0"/>
              <a:t>Data Science with Python</a:t>
            </a:r>
            <a:endParaRPr lang="en-GB"/>
          </a:p>
        </p:txBody>
      </p:sp>
      <p:sp>
        <p:nvSpPr>
          <p:cNvPr id="12" name="Slide Number Placeholder 8">
            <a:extLst>
              <a:ext uri="{FF2B5EF4-FFF2-40B4-BE49-F238E27FC236}">
                <a16:creationId xmlns:a16="http://schemas.microsoft.com/office/drawing/2014/main" id="{7AB8975F-8C49-D48C-AA01-82880D12C016}"/>
              </a:ext>
            </a:extLst>
          </p:cNvPr>
          <p:cNvSpPr>
            <a:spLocks noGrp="1"/>
          </p:cNvSpPr>
          <p:nvPr>
            <p:ph type="sldNum" sz="quarter" idx="12"/>
          </p:nvPr>
        </p:nvSpPr>
        <p:spPr>
          <a:xfrm>
            <a:off x="11027664" y="6464808"/>
            <a:ext cx="987552" cy="310896"/>
          </a:xfrm>
        </p:spPr>
        <p:txBody>
          <a:bodyPr rtlCol="0" anchor="ctr">
            <a:normAutofit/>
          </a:bodyPr>
          <a:lstStyle>
            <a:defPPr>
              <a:defRPr lang="en-GB"/>
            </a:defPPr>
          </a:lstStyle>
          <a:p>
            <a:pPr rtl="0">
              <a:lnSpc>
                <a:spcPct val="90000"/>
              </a:lnSpc>
              <a:spcAft>
                <a:spcPts val="600"/>
              </a:spcAft>
            </a:pPr>
            <a:r>
              <a:rPr lang="en-GB" sz="700"/>
              <a:t>Week 12: Assignment 12</a:t>
            </a:r>
          </a:p>
        </p:txBody>
      </p:sp>
      <p:graphicFrame>
        <p:nvGraphicFramePr>
          <p:cNvPr id="14" name="Table 13">
            <a:extLst>
              <a:ext uri="{FF2B5EF4-FFF2-40B4-BE49-F238E27FC236}">
                <a16:creationId xmlns:a16="http://schemas.microsoft.com/office/drawing/2014/main" id="{9B282247-288A-B74E-84CB-9FA77D5DAFFE}"/>
              </a:ext>
            </a:extLst>
          </p:cNvPr>
          <p:cNvGraphicFramePr>
            <a:graphicFrameLocks noGrp="1"/>
          </p:cNvGraphicFramePr>
          <p:nvPr>
            <p:extLst>
              <p:ext uri="{D42A27DB-BD31-4B8C-83A1-F6EECF244321}">
                <p14:modId xmlns:p14="http://schemas.microsoft.com/office/powerpoint/2010/main" val="4236519944"/>
              </p:ext>
            </p:extLst>
          </p:nvPr>
        </p:nvGraphicFramePr>
        <p:xfrm>
          <a:off x="1062681" y="395416"/>
          <a:ext cx="9761838" cy="5839680"/>
        </p:xfrm>
        <a:graphic>
          <a:graphicData uri="http://schemas.openxmlformats.org/drawingml/2006/table">
            <a:tbl>
              <a:tblPr firstRow="1" firstCol="1" bandRow="1">
                <a:tableStyleId>{D03447BB-5D67-496B-8E87-E561075AD55C}</a:tableStyleId>
              </a:tblPr>
              <a:tblGrid>
                <a:gridCol w="3375015">
                  <a:extLst>
                    <a:ext uri="{9D8B030D-6E8A-4147-A177-3AD203B41FA5}">
                      <a16:colId xmlns:a16="http://schemas.microsoft.com/office/drawing/2014/main" val="4139866017"/>
                    </a:ext>
                  </a:extLst>
                </a:gridCol>
                <a:gridCol w="3408226">
                  <a:extLst>
                    <a:ext uri="{9D8B030D-6E8A-4147-A177-3AD203B41FA5}">
                      <a16:colId xmlns:a16="http://schemas.microsoft.com/office/drawing/2014/main" val="893671836"/>
                    </a:ext>
                  </a:extLst>
                </a:gridCol>
                <a:gridCol w="2978597">
                  <a:extLst>
                    <a:ext uri="{9D8B030D-6E8A-4147-A177-3AD203B41FA5}">
                      <a16:colId xmlns:a16="http://schemas.microsoft.com/office/drawing/2014/main" val="1492055146"/>
                    </a:ext>
                  </a:extLst>
                </a:gridCol>
              </a:tblGrid>
              <a:tr h="436290">
                <a:tc>
                  <a:txBody>
                    <a:bodyPr/>
                    <a:lstStyle/>
                    <a:p>
                      <a:r>
                        <a:rPr lang="en-GB" sz="1100" b="1" cap="none" spc="0">
                          <a:solidFill>
                            <a:schemeClr val="bg1"/>
                          </a:solidFill>
                          <a:effectLst/>
                          <a:latin typeface="Calibri" panose="020F0502020204030204" pitchFamily="34" charset="0"/>
                          <a:cs typeface="Calibri" panose="020F0502020204030204" pitchFamily="34" charset="0"/>
                        </a:rPr>
                        <a:t> </a:t>
                      </a:r>
                      <a:endParaRPr lang="en-GB" sz="1100" b="1" cap="none" spc="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nchor="b"/>
                </a:tc>
                <a:tc>
                  <a:txBody>
                    <a:bodyPr/>
                    <a:lstStyle/>
                    <a:p>
                      <a:pPr algn="ctr"/>
                      <a:r>
                        <a:rPr lang="en-GB" sz="1800" b="1" cap="none" spc="0">
                          <a:solidFill>
                            <a:schemeClr val="bg1"/>
                          </a:solidFill>
                          <a:effectLst/>
                          <a:latin typeface="Calibri" panose="020F0502020204030204" pitchFamily="34" charset="0"/>
                          <a:cs typeface="Calibri" panose="020F0502020204030204" pitchFamily="34" charset="0"/>
                        </a:rPr>
                        <a:t>Dataset 1: Food</a:t>
                      </a:r>
                      <a:endParaRPr lang="en-GB" sz="1800" b="1" cap="none" spc="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nchor="b"/>
                </a:tc>
                <a:tc>
                  <a:txBody>
                    <a:bodyPr/>
                    <a:lstStyle/>
                    <a:p>
                      <a:pPr algn="ctr"/>
                      <a:r>
                        <a:rPr lang="en-GB" sz="1800" b="1" cap="none" spc="0" dirty="0">
                          <a:solidFill>
                            <a:schemeClr val="bg1"/>
                          </a:solidFill>
                          <a:effectLst/>
                          <a:latin typeface="Calibri" panose="020F0502020204030204" pitchFamily="34" charset="0"/>
                          <a:cs typeface="Calibri" panose="020F0502020204030204" pitchFamily="34" charset="0"/>
                        </a:rPr>
                        <a:t>Dataset 2: Codes</a:t>
                      </a:r>
                      <a:endParaRPr lang="en-GB" sz="1800" b="1" cap="none" spc="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nchor="b"/>
                </a:tc>
                <a:extLst>
                  <a:ext uri="{0D108BD9-81ED-4DB2-BD59-A6C34878D82A}">
                    <a16:rowId xmlns:a16="http://schemas.microsoft.com/office/drawing/2014/main" val="137911085"/>
                  </a:ext>
                </a:extLst>
              </a:tr>
              <a:tr h="375269">
                <a:tc>
                  <a:txBody>
                    <a:bodyPr/>
                    <a:lstStyle/>
                    <a:p>
                      <a:pPr algn="ctr"/>
                      <a:r>
                        <a:rPr lang="en-GB" sz="1600" b="1" cap="none" spc="0" dirty="0">
                          <a:solidFill>
                            <a:schemeClr val="tx1"/>
                          </a:solidFill>
                          <a:effectLst/>
                          <a:latin typeface="Calibri" panose="020F0502020204030204" pitchFamily="34" charset="0"/>
                          <a:cs typeface="Calibri" panose="020F0502020204030204" pitchFamily="34" charset="0"/>
                        </a:rPr>
                        <a:t>ML Model</a:t>
                      </a:r>
                      <a:endParaRPr lang="en-GB" sz="16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pPr algn="ctr"/>
                      <a:r>
                        <a:rPr lang="en-GB" sz="1600" b="1" cap="none" spc="0" dirty="0">
                          <a:solidFill>
                            <a:schemeClr val="tx1"/>
                          </a:solidFill>
                          <a:effectLst/>
                          <a:latin typeface="Calibri" panose="020F0502020204030204" pitchFamily="34" charset="0"/>
                          <a:cs typeface="Calibri" panose="020F0502020204030204" pitchFamily="34" charset="0"/>
                        </a:rPr>
                        <a:t>Accuracy</a:t>
                      </a:r>
                      <a:endParaRPr lang="en-GB" sz="16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pPr algn="ctr"/>
                      <a:r>
                        <a:rPr lang="en-GB" sz="1600" b="1" cap="none" spc="0" dirty="0">
                          <a:solidFill>
                            <a:schemeClr val="tx1"/>
                          </a:solidFill>
                          <a:effectLst/>
                          <a:latin typeface="Calibri" panose="020F0502020204030204" pitchFamily="34" charset="0"/>
                          <a:cs typeface="Calibri" panose="020F0502020204030204" pitchFamily="34" charset="0"/>
                        </a:rPr>
                        <a:t>Accuracy</a:t>
                      </a:r>
                      <a:endParaRPr lang="en-GB" sz="1600" b="1" cap="none" spc="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913908347"/>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Random Forest Classifier</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55.6%</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70.8%</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476287990"/>
                  </a:ext>
                </a:extLst>
              </a:tr>
              <a:tr h="1107503">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Linear Regression</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MAE: 0.5583463123146999</a:t>
                      </a:r>
                    </a:p>
                    <a:p>
                      <a:r>
                        <a:rPr lang="en-GB" sz="1600" cap="none" spc="0">
                          <a:solidFill>
                            <a:schemeClr val="accent5"/>
                          </a:solidFill>
                          <a:effectLst/>
                          <a:latin typeface="Calibri" panose="020F0502020204030204" pitchFamily="34" charset="0"/>
                          <a:cs typeface="Calibri" panose="020F0502020204030204" pitchFamily="34" charset="0"/>
                        </a:rPr>
                        <a:t>MSE: 0.37120415829759934</a:t>
                      </a:r>
                    </a:p>
                    <a:p>
                      <a:r>
                        <a:rPr lang="en-GB" sz="1600" cap="none" spc="0">
                          <a:solidFill>
                            <a:schemeClr val="accent5"/>
                          </a:solidFill>
                          <a:effectLst/>
                          <a:latin typeface="Calibri" panose="020F0502020204030204" pitchFamily="34" charset="0"/>
                          <a:cs typeface="Calibri" panose="020F0502020204030204" pitchFamily="34" charset="0"/>
                        </a:rPr>
                        <a:t>RMSE: 0.6092652610297089</a:t>
                      </a:r>
                    </a:p>
                    <a:p>
                      <a:r>
                        <a:rPr lang="en-GB" sz="1600" cap="none" spc="0">
                          <a:solidFill>
                            <a:schemeClr val="accent5"/>
                          </a:solidFill>
                          <a:effectLst/>
                          <a:latin typeface="Calibri" panose="020F0502020204030204" pitchFamily="34" charset="0"/>
                          <a:cs typeface="Calibri" panose="020F0502020204030204" pitchFamily="34" charset="0"/>
                        </a:rPr>
                        <a:t>R2: -0.04810585872263329</a:t>
                      </a:r>
                    </a:p>
                    <a:p>
                      <a:r>
                        <a:rPr lang="en-GB" sz="1600" cap="none" spc="0">
                          <a:solidFill>
                            <a:schemeClr val="accent5"/>
                          </a:solidFill>
                          <a:effectLst/>
                          <a:latin typeface="Calibri" panose="020F0502020204030204" pitchFamily="34" charset="0"/>
                          <a:cs typeface="Calibri" panose="020F0502020204030204" pitchFamily="34" charset="0"/>
                        </a:rPr>
                        <a:t> </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MAE: 4.727417991897589</a:t>
                      </a:r>
                    </a:p>
                    <a:p>
                      <a:r>
                        <a:rPr lang="en-GB" sz="1600" cap="none" spc="0" dirty="0">
                          <a:solidFill>
                            <a:schemeClr val="accent5"/>
                          </a:solidFill>
                          <a:effectLst/>
                          <a:latin typeface="Calibri" panose="020F0502020204030204" pitchFamily="34" charset="0"/>
                          <a:cs typeface="Calibri" panose="020F0502020204030204" pitchFamily="34" charset="0"/>
                        </a:rPr>
                        <a:t>MSE: 35.27600220083881</a:t>
                      </a:r>
                    </a:p>
                    <a:p>
                      <a:r>
                        <a:rPr lang="en-GB" sz="1600" cap="none" spc="0" dirty="0">
                          <a:solidFill>
                            <a:schemeClr val="accent5"/>
                          </a:solidFill>
                          <a:effectLst/>
                          <a:latin typeface="Calibri" panose="020F0502020204030204" pitchFamily="34" charset="0"/>
                          <a:cs typeface="Calibri" panose="020F0502020204030204" pitchFamily="34" charset="0"/>
                        </a:rPr>
                        <a:t>RMSE: 5.939360420183204 R2: 0.01184572059704847</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278630542"/>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Logistic Regression</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38.8%</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47.2%</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3120657187"/>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Naïve-Bayes</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38.8%</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56.9%</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956029805"/>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K-Nearest Neighbours</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52.7%</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61.1%</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3007475895"/>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Decision Tree Classifier: Gini</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44.4%</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61.1%</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3788690197"/>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Decision Tree Classifier: Entropy</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55.5%</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59.7%</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3023081741"/>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Decision Tree Classifier: Max Depth</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50.0%</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62.5%</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762552238"/>
                  </a:ext>
                </a:extLst>
              </a:tr>
              <a:tr h="375269">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SVM Classifier: Linear Kernel</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47.2%</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65.2%</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1682619414"/>
                  </a:ext>
                </a:extLst>
              </a:tr>
              <a:tr h="0">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SVM Classifier: Sigmoid Kernel</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50.0%</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a:solidFill>
                            <a:schemeClr val="accent5"/>
                          </a:solidFill>
                          <a:effectLst/>
                          <a:latin typeface="Calibri" panose="020F0502020204030204" pitchFamily="34" charset="0"/>
                          <a:cs typeface="Calibri" panose="020F0502020204030204" pitchFamily="34" charset="0"/>
                        </a:rPr>
                        <a:t>41.6%</a:t>
                      </a:r>
                      <a:endParaRPr lang="en-GB" sz="1600" cap="none" spc="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2282995439"/>
                  </a:ext>
                </a:extLst>
              </a:tr>
              <a:tr h="0">
                <a:tc>
                  <a:txBody>
                    <a:bodyPr/>
                    <a:lstStyle/>
                    <a:p>
                      <a:pPr algn="ctr"/>
                      <a:r>
                        <a:rPr lang="en-GB" sz="1600" b="0" cap="none" spc="0" dirty="0">
                          <a:solidFill>
                            <a:schemeClr val="accent5"/>
                          </a:solidFill>
                          <a:effectLst/>
                          <a:latin typeface="Calibri" panose="020F0502020204030204" pitchFamily="34" charset="0"/>
                          <a:cs typeface="Calibri" panose="020F0502020204030204" pitchFamily="34" charset="0"/>
                        </a:rPr>
                        <a:t>SVM Classifier: RBF Kernel</a:t>
                      </a:r>
                      <a:endParaRPr lang="en-GB" sz="1600" b="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44.4%</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tc>
                  <a:txBody>
                    <a:bodyPr/>
                    <a:lstStyle/>
                    <a:p>
                      <a:r>
                        <a:rPr lang="en-GB" sz="1600" cap="none" spc="0" dirty="0">
                          <a:solidFill>
                            <a:schemeClr val="accent5"/>
                          </a:solidFill>
                          <a:effectLst/>
                          <a:latin typeface="Calibri" panose="020F0502020204030204" pitchFamily="34" charset="0"/>
                          <a:cs typeface="Calibri" panose="020F0502020204030204" pitchFamily="34" charset="0"/>
                        </a:rPr>
                        <a:t>43.1%</a:t>
                      </a:r>
                      <a:endParaRPr lang="en-GB" sz="1600" cap="none" spc="0" dirty="0">
                        <a:solidFill>
                          <a:schemeClr val="accent5"/>
                        </a:solidFill>
                        <a:effectLst/>
                        <a:latin typeface="Calibri" panose="020F0502020204030204" pitchFamily="34" charset="0"/>
                        <a:ea typeface="Calibri" panose="020F0502020204030204" pitchFamily="34" charset="0"/>
                        <a:cs typeface="Calibri" panose="020F0502020204030204" pitchFamily="34" charset="0"/>
                      </a:endParaRPr>
                    </a:p>
                  </a:txBody>
                  <a:tcPr marL="43797" marR="44885" marT="12513" marB="93850"/>
                </a:tc>
                <a:extLst>
                  <a:ext uri="{0D108BD9-81ED-4DB2-BD59-A6C34878D82A}">
                    <a16:rowId xmlns:a16="http://schemas.microsoft.com/office/drawing/2014/main" val="4039718046"/>
                  </a:ext>
                </a:extLst>
              </a:tr>
            </a:tbl>
          </a:graphicData>
        </a:graphic>
      </p:graphicFrame>
    </p:spTree>
    <p:extLst>
      <p:ext uri="{BB962C8B-B14F-4D97-AF65-F5344CB8AC3E}">
        <p14:creationId xmlns:p14="http://schemas.microsoft.com/office/powerpoint/2010/main" val="27528532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rtlCol="0"/>
          <a:lstStyle>
            <a:defPPr>
              <a:defRPr lang="en-GB"/>
            </a:defPPr>
          </a:lstStyle>
          <a:p>
            <a:pPr rtl="0"/>
            <a:r>
              <a:rPr lang="en-GB" dirty="0"/>
              <a:t>Thank You </a:t>
            </a:r>
          </a:p>
        </p:txBody>
      </p:sp>
    </p:spTree>
    <p:extLst>
      <p:ext uri="{BB962C8B-B14F-4D97-AF65-F5344CB8AC3E}">
        <p14:creationId xmlns:p14="http://schemas.microsoft.com/office/powerpoint/2010/main" val="2136593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0236E78F-C6F3-022D-459C-F0878A93B08B}"/>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3" name="Footer Placeholder 6">
            <a:extLst>
              <a:ext uri="{FF2B5EF4-FFF2-40B4-BE49-F238E27FC236}">
                <a16:creationId xmlns:a16="http://schemas.microsoft.com/office/drawing/2014/main" id="{5980DF5D-1086-8FE7-9F23-8410D05E2E89}"/>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4" name="Slide Number Placeholder 8">
            <a:extLst>
              <a:ext uri="{FF2B5EF4-FFF2-40B4-BE49-F238E27FC236}">
                <a16:creationId xmlns:a16="http://schemas.microsoft.com/office/drawing/2014/main" id="{B2C3D60D-4658-39B4-1346-A30F947A249A}"/>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sp>
        <p:nvSpPr>
          <p:cNvPr id="5" name="Title 3">
            <a:extLst>
              <a:ext uri="{FF2B5EF4-FFF2-40B4-BE49-F238E27FC236}">
                <a16:creationId xmlns:a16="http://schemas.microsoft.com/office/drawing/2014/main" id="{2ED830EF-9C76-9601-E97F-5AE991F97C90}"/>
              </a:ext>
            </a:extLst>
          </p:cNvPr>
          <p:cNvSpPr txBox="1">
            <a:spLocks/>
          </p:cNvSpPr>
          <p:nvPr/>
        </p:nvSpPr>
        <p:spPr>
          <a:xfrm>
            <a:off x="335081" y="600588"/>
            <a:ext cx="10515600" cy="676656"/>
          </a:xfrm>
          <a:prstGeom prst="rect">
            <a:avLst/>
          </a:prstGeom>
        </p:spPr>
        <p:txBody>
          <a:bodyPr vert="horz" lIns="91440" tIns="45720" rIns="91440" bIns="45720" rtlCol="0" anchor="b">
            <a:noAutofit/>
          </a:bodyPr>
          <a:lstStyle>
            <a:defPPr>
              <a:defRPr lang="en-GB"/>
            </a:defPPr>
            <a:lvl1pPr algn="l" defTabSz="914400" rtl="0" eaLnBrk="1" latinLnBrk="0" hangingPunct="1">
              <a:lnSpc>
                <a:spcPct val="90000"/>
              </a:lnSpc>
              <a:spcBef>
                <a:spcPct val="0"/>
              </a:spcBef>
              <a:buNone/>
              <a:defRPr lang="en-GB" sz="4800" kern="1200">
                <a:solidFill>
                  <a:schemeClr val="tx1"/>
                </a:solidFill>
                <a:latin typeface="+mj-lt"/>
                <a:ea typeface="+mj-ea"/>
                <a:cs typeface="+mj-cs"/>
              </a:defRPr>
            </a:lvl1pPr>
          </a:lstStyle>
          <a:p>
            <a:r>
              <a:rPr lang="en-GB" dirty="0">
                <a:latin typeface="Sagona Book" panose="020F0502020204030204" pitchFamily="34" charset="0"/>
                <a:cs typeface="Sagona Book" panose="020F0502020204030204" pitchFamily="34" charset="0"/>
              </a:rPr>
              <a:t>The Concept</a:t>
            </a:r>
            <a:endParaRPr lang="en-GB" dirty="0"/>
          </a:p>
        </p:txBody>
      </p:sp>
      <p:sp>
        <p:nvSpPr>
          <p:cNvPr id="6" name="TextBox 5">
            <a:extLst>
              <a:ext uri="{FF2B5EF4-FFF2-40B4-BE49-F238E27FC236}">
                <a16:creationId xmlns:a16="http://schemas.microsoft.com/office/drawing/2014/main" id="{61DBF62D-BE5B-3932-A7EC-7BDDC8356C06}"/>
              </a:ext>
            </a:extLst>
          </p:cNvPr>
          <p:cNvSpPr txBox="1"/>
          <p:nvPr/>
        </p:nvSpPr>
        <p:spPr>
          <a:xfrm>
            <a:off x="748819" y="1581432"/>
            <a:ext cx="6492240" cy="4401205"/>
          </a:xfrm>
          <a:prstGeom prst="rect">
            <a:avLst/>
          </a:prstGeom>
          <a:noFill/>
        </p:spPr>
        <p:txBody>
          <a:bodyPr wrap="square" rtlCol="0">
            <a:spAutoFit/>
          </a:bodyPr>
          <a:lstStyle/>
          <a:p>
            <a:r>
              <a:rPr lang="en-US" sz="2000" b="1" dirty="0"/>
              <a:t>The Long-Term Goal:</a:t>
            </a:r>
          </a:p>
          <a:p>
            <a:r>
              <a:rPr lang="en-US" sz="2000" dirty="0"/>
              <a:t>To create an app that is able to scan a barcode that identifies if the ingredients used in a product are Halal or Haram</a:t>
            </a:r>
          </a:p>
          <a:p>
            <a:r>
              <a:rPr lang="en-US" sz="2000" dirty="0"/>
              <a:t>To provide alternative Halal options if the product has any Haram ingredients</a:t>
            </a:r>
          </a:p>
          <a:p>
            <a:endParaRPr lang="en-US" sz="2000" dirty="0"/>
          </a:p>
          <a:p>
            <a:endParaRPr lang="en-US" sz="2000" dirty="0"/>
          </a:p>
          <a:p>
            <a:endParaRPr lang="en-US" sz="2000" dirty="0"/>
          </a:p>
          <a:p>
            <a:endParaRPr lang="en-US" sz="2000" dirty="0"/>
          </a:p>
          <a:p>
            <a:endParaRPr lang="en-US" sz="2000" dirty="0"/>
          </a:p>
          <a:p>
            <a:r>
              <a:rPr lang="en-US" sz="2000" b="1" dirty="0"/>
              <a:t>The ML Project:</a:t>
            </a:r>
          </a:p>
          <a:p>
            <a:r>
              <a:rPr lang="en-US" sz="2000" dirty="0"/>
              <a:t>To be able to enter a food ingredient or ingredient code and predict whether it is Haram, Halal, </a:t>
            </a:r>
            <a:r>
              <a:rPr lang="en-US" sz="2000" dirty="0" err="1"/>
              <a:t>Makruh</a:t>
            </a:r>
            <a:r>
              <a:rPr lang="en-US" sz="2000" dirty="0"/>
              <a:t> or </a:t>
            </a:r>
            <a:r>
              <a:rPr lang="en-US" sz="2000" dirty="0" err="1"/>
              <a:t>Mushbooh</a:t>
            </a:r>
            <a:r>
              <a:rPr lang="en-US" sz="2000" dirty="0"/>
              <a:t> using Machine Learning models</a:t>
            </a:r>
          </a:p>
        </p:txBody>
      </p:sp>
      <p:sp>
        <p:nvSpPr>
          <p:cNvPr id="12" name="Chevron 11">
            <a:extLst>
              <a:ext uri="{FF2B5EF4-FFF2-40B4-BE49-F238E27FC236}">
                <a16:creationId xmlns:a16="http://schemas.microsoft.com/office/drawing/2014/main" id="{4C4AEADB-7079-9E5E-D696-5B7F7B9BDFC6}"/>
              </a:ext>
            </a:extLst>
          </p:cNvPr>
          <p:cNvSpPr/>
          <p:nvPr/>
        </p:nvSpPr>
        <p:spPr>
          <a:xfrm rot="5400000">
            <a:off x="2997717" y="2787652"/>
            <a:ext cx="1307407" cy="2384855"/>
          </a:xfrm>
          <a:prstGeom prst="chevron">
            <a:avLst>
              <a:gd name="adj" fmla="val 49112"/>
            </a:avLst>
          </a:prstGeom>
          <a:gradFill rotWithShape="0">
            <a:gsLst>
              <a:gs pos="0">
                <a:srgbClr val="A09D79">
                  <a:hueOff val="0"/>
                  <a:satOff val="0"/>
                  <a:lumOff val="0"/>
                  <a:alphaOff val="0"/>
                  <a:satMod val="103000"/>
                  <a:lumMod val="102000"/>
                  <a:tint val="94000"/>
                </a:srgbClr>
              </a:gs>
              <a:gs pos="50000">
                <a:srgbClr val="A09D79">
                  <a:hueOff val="0"/>
                  <a:satOff val="0"/>
                  <a:lumOff val="0"/>
                  <a:alphaOff val="0"/>
                  <a:satMod val="110000"/>
                  <a:lumMod val="100000"/>
                  <a:shade val="100000"/>
                </a:srgbClr>
              </a:gs>
              <a:gs pos="100000">
                <a:srgbClr val="A09D79">
                  <a:hueOff val="0"/>
                  <a:satOff val="0"/>
                  <a:lumOff val="0"/>
                  <a:alphaOff val="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spcFirstLastPara="0" vert="horz" wrap="square" lIns="133350" tIns="66675" rIns="133350" bIns="66675" numCol="1" spcCol="1270" anchor="ctr" anchorCtr="0">
            <a:noAutofit/>
          </a:bodyPr>
          <a:lstStyle/>
          <a:p>
            <a:endParaRPr lang="en-US"/>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2023</a:t>
            </a:r>
            <a:endParaRPr lang="en-GB"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7" name="Slide Number Placeholder 8">
            <a:extLst>
              <a:ext uri="{FF2B5EF4-FFF2-40B4-BE49-F238E27FC236}">
                <a16:creationId xmlns:a16="http://schemas.microsoft.com/office/drawing/2014/main" id="{6B3E877B-2244-2220-9703-AB338B09EB2B}"/>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graphicFrame>
        <p:nvGraphicFramePr>
          <p:cNvPr id="29" name="Diagram 28">
            <a:extLst>
              <a:ext uri="{FF2B5EF4-FFF2-40B4-BE49-F238E27FC236}">
                <a16:creationId xmlns:a16="http://schemas.microsoft.com/office/drawing/2014/main" id="{6235FB85-8272-E2BB-61A7-CBBD9A4A0999}"/>
              </a:ext>
            </a:extLst>
          </p:cNvPr>
          <p:cNvGraphicFramePr/>
          <p:nvPr>
            <p:extLst>
              <p:ext uri="{D42A27DB-BD31-4B8C-83A1-F6EECF244321}">
                <p14:modId xmlns:p14="http://schemas.microsoft.com/office/powerpoint/2010/main" val="2877295976"/>
              </p:ext>
            </p:extLst>
          </p:nvPr>
        </p:nvGraphicFramePr>
        <p:xfrm>
          <a:off x="1087135" y="451672"/>
          <a:ext cx="9675600" cy="2780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013CAA3A-EE64-4E4E-9613-A399E66334EA}"/>
              </a:ext>
            </a:extLst>
          </p:cNvPr>
          <p:cNvGraphicFramePr/>
          <p:nvPr>
            <p:extLst>
              <p:ext uri="{D42A27DB-BD31-4B8C-83A1-F6EECF244321}">
                <p14:modId xmlns:p14="http://schemas.microsoft.com/office/powerpoint/2010/main" val="1119889610"/>
              </p:ext>
            </p:extLst>
          </p:nvPr>
        </p:nvGraphicFramePr>
        <p:xfrm>
          <a:off x="1087135" y="3261489"/>
          <a:ext cx="9675600" cy="27802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8218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2023</a:t>
            </a:r>
            <a:endParaRPr lang="en-GB"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rtlCol="0"/>
          <a:lstStyle>
            <a:defPPr>
              <a:defRPr lang="en-GB"/>
            </a:defPPr>
          </a:lstStyle>
          <a:p>
            <a:pPr rtl="0"/>
            <a:r>
              <a:rPr lang="en-GB"/>
              <a:t>Data Science with Python</a:t>
            </a:r>
            <a:endParaRPr lang="en-GB" dirty="0"/>
          </a:p>
        </p:txBody>
      </p:sp>
      <p:sp>
        <p:nvSpPr>
          <p:cNvPr id="7" name="Slide Number Placeholder 8">
            <a:extLst>
              <a:ext uri="{FF2B5EF4-FFF2-40B4-BE49-F238E27FC236}">
                <a16:creationId xmlns:a16="http://schemas.microsoft.com/office/drawing/2014/main" id="{6B3E877B-2244-2220-9703-AB338B09EB2B}"/>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a:t>Week 3: Assignment 5</a:t>
            </a:r>
            <a:endParaRPr lang="en-GB" dirty="0"/>
          </a:p>
        </p:txBody>
      </p:sp>
      <p:pic>
        <p:nvPicPr>
          <p:cNvPr id="2" name="Picture 2" descr="WHAT IS HALAL AND HARAM?">
            <a:extLst>
              <a:ext uri="{FF2B5EF4-FFF2-40B4-BE49-F238E27FC236}">
                <a16:creationId xmlns:a16="http://schemas.microsoft.com/office/drawing/2014/main" id="{D742D025-4C92-425D-928A-54064753A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70" y="370703"/>
            <a:ext cx="5436019" cy="58709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WHAT IS HALAL AND HARAM?">
            <a:extLst>
              <a:ext uri="{FF2B5EF4-FFF2-40B4-BE49-F238E27FC236}">
                <a16:creationId xmlns:a16="http://schemas.microsoft.com/office/drawing/2014/main" id="{46E6876B-C9D2-9B1C-30C6-CCF22B983E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5011" y="370703"/>
            <a:ext cx="5436019" cy="587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756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E888-EA16-1F3C-99DE-B7826156895E}"/>
              </a:ext>
            </a:extLst>
          </p:cNvPr>
          <p:cNvSpPr>
            <a:spLocks noGrp="1"/>
          </p:cNvSpPr>
          <p:nvPr>
            <p:ph type="title"/>
          </p:nvPr>
        </p:nvSpPr>
        <p:spPr>
          <a:xfrm>
            <a:off x="0" y="3090672"/>
            <a:ext cx="12192000" cy="676656"/>
          </a:xfrm>
        </p:spPr>
        <p:txBody>
          <a:bodyPr/>
          <a:lstStyle/>
          <a:p>
            <a:pPr algn="ctr"/>
            <a:r>
              <a:rPr lang="en-US" dirty="0"/>
              <a:t>Data Research</a:t>
            </a:r>
          </a:p>
        </p:txBody>
      </p:sp>
      <p:sp>
        <p:nvSpPr>
          <p:cNvPr id="18" name="Date Placeholder 4">
            <a:extLst>
              <a:ext uri="{FF2B5EF4-FFF2-40B4-BE49-F238E27FC236}">
                <a16:creationId xmlns:a16="http://schemas.microsoft.com/office/drawing/2014/main" id="{C7E93630-B0B7-2421-3608-24A7E5F99939}"/>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9" name="Footer Placeholder 6">
            <a:extLst>
              <a:ext uri="{FF2B5EF4-FFF2-40B4-BE49-F238E27FC236}">
                <a16:creationId xmlns:a16="http://schemas.microsoft.com/office/drawing/2014/main" id="{C749B99D-EE22-F564-8F9E-B5B22E98ABE5}"/>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20" name="Slide Number Placeholder 8">
            <a:extLst>
              <a:ext uri="{FF2B5EF4-FFF2-40B4-BE49-F238E27FC236}">
                <a16:creationId xmlns:a16="http://schemas.microsoft.com/office/drawing/2014/main" id="{4985C062-25C0-05A3-65B3-B7D529A0CBA6}"/>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spTree>
    <p:extLst>
      <p:ext uri="{BB962C8B-B14F-4D97-AF65-F5344CB8AC3E}">
        <p14:creationId xmlns:p14="http://schemas.microsoft.com/office/powerpoint/2010/main" val="1607997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rc 20">
            <a:extLst>
              <a:ext uri="{FF2B5EF4-FFF2-40B4-BE49-F238E27FC236}">
                <a16:creationId xmlns:a16="http://schemas.microsoft.com/office/drawing/2014/main" id="{FC55781E-F1A8-0952-5948-48D06851DBB6}"/>
              </a:ext>
            </a:extLst>
          </p:cNvPr>
          <p:cNvSpPr/>
          <p:nvPr/>
        </p:nvSpPr>
        <p:spPr>
          <a:xfrm rot="10195294">
            <a:off x="4782216" y="101679"/>
            <a:ext cx="2658245" cy="2205411"/>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8006FF07-50C3-63BE-12B1-7AEE277BBF1A}"/>
              </a:ext>
            </a:extLst>
          </p:cNvPr>
          <p:cNvSpPr/>
          <p:nvPr/>
        </p:nvSpPr>
        <p:spPr>
          <a:xfrm>
            <a:off x="2184486" y="2651625"/>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335081" y="600588"/>
            <a:ext cx="10515600" cy="676656"/>
          </a:xfrm>
        </p:spPr>
        <p:txBody>
          <a:bodyPr rtlCol="0"/>
          <a:lstStyle>
            <a:defPPr>
              <a:defRPr lang="en-GB"/>
            </a:defPPr>
          </a:lstStyle>
          <a:p>
            <a:pPr rtl="0"/>
            <a:r>
              <a:rPr lang="en-GB" sz="4800" dirty="0">
                <a:latin typeface="Sagona Book" panose="020F0502020204030204" pitchFamily="34" charset="0"/>
                <a:cs typeface="Sagona Book" panose="020F0502020204030204" pitchFamily="34" charset="0"/>
              </a:rPr>
              <a:t>The Data</a:t>
            </a:r>
            <a:endParaRPr lang="en-GB"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10" name="Slide Number Placeholder 8">
            <a:extLst>
              <a:ext uri="{FF2B5EF4-FFF2-40B4-BE49-F238E27FC236}">
                <a16:creationId xmlns:a16="http://schemas.microsoft.com/office/drawing/2014/main" id="{6037FC85-9A0F-FA38-7600-DD5B7B0D1AC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pic>
        <p:nvPicPr>
          <p:cNvPr id="6" name="Picture 5" descr="A screenshot of a computer&#10;&#10;Description automatically generated with medium confidence">
            <a:extLst>
              <a:ext uri="{FF2B5EF4-FFF2-40B4-BE49-F238E27FC236}">
                <a16:creationId xmlns:a16="http://schemas.microsoft.com/office/drawing/2014/main" id="{FB37D6BF-09CA-0F44-A3D8-3EDD93410F0F}"/>
              </a:ext>
            </a:extLst>
          </p:cNvPr>
          <p:cNvPicPr>
            <a:picLocks noChangeAspect="1"/>
          </p:cNvPicPr>
          <p:nvPr/>
        </p:nvPicPr>
        <p:blipFill rotWithShape="1">
          <a:blip r:embed="rId3">
            <a:duotone>
              <a:schemeClr val="accent4">
                <a:shade val="45000"/>
                <a:satMod val="135000"/>
              </a:schemeClr>
              <a:prstClr val="white"/>
            </a:duotone>
          </a:blip>
          <a:srcRect l="6142" t="41212" r="56557" b="25180"/>
          <a:stretch/>
        </p:blipFill>
        <p:spPr>
          <a:xfrm>
            <a:off x="6268548" y="182255"/>
            <a:ext cx="5588371" cy="31467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941E10DD-A938-6F1D-B912-8E43CD0BA7C0}"/>
              </a:ext>
            </a:extLst>
          </p:cNvPr>
          <p:cNvPicPr>
            <a:picLocks noChangeAspect="1"/>
          </p:cNvPicPr>
          <p:nvPr/>
        </p:nvPicPr>
        <p:blipFill rotWithShape="1">
          <a:blip r:embed="rId4">
            <a:duotone>
              <a:schemeClr val="accent5">
                <a:shade val="45000"/>
                <a:satMod val="135000"/>
              </a:schemeClr>
              <a:prstClr val="white"/>
            </a:duotone>
          </a:blip>
          <a:srcRect l="6314" t="42353" r="6122" b="22181"/>
          <a:stretch/>
        </p:blipFill>
        <p:spPr>
          <a:xfrm>
            <a:off x="365760" y="3429000"/>
            <a:ext cx="11491159" cy="2908907"/>
          </a:xfrm>
          <a:prstGeom prst="rect">
            <a:avLst/>
          </a:prstGeom>
        </p:spPr>
      </p:pic>
      <p:grpSp>
        <p:nvGrpSpPr>
          <p:cNvPr id="11" name="Group 10">
            <a:extLst>
              <a:ext uri="{FF2B5EF4-FFF2-40B4-BE49-F238E27FC236}">
                <a16:creationId xmlns:a16="http://schemas.microsoft.com/office/drawing/2014/main" id="{05D92D5E-AD3F-15F6-1E69-F542369E8AF5}"/>
              </a:ext>
            </a:extLst>
          </p:cNvPr>
          <p:cNvGrpSpPr/>
          <p:nvPr/>
        </p:nvGrpSpPr>
        <p:grpSpPr>
          <a:xfrm>
            <a:off x="3342845" y="261501"/>
            <a:ext cx="2800740" cy="1354830"/>
            <a:chOff x="475071" y="0"/>
            <a:chExt cx="2020641" cy="1355466"/>
          </a:xfrm>
        </p:grpSpPr>
        <p:sp>
          <p:nvSpPr>
            <p:cNvPr id="12" name="Rounded Rectangle 11">
              <a:extLst>
                <a:ext uri="{FF2B5EF4-FFF2-40B4-BE49-F238E27FC236}">
                  <a16:creationId xmlns:a16="http://schemas.microsoft.com/office/drawing/2014/main" id="{8110C9CC-59E2-CCBB-3E3A-311DACF264EF}"/>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563626BD-9388-7D0A-A08A-8772BFCA9446}"/>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grpSp>
        <p:nvGrpSpPr>
          <p:cNvPr id="17" name="Group 16">
            <a:extLst>
              <a:ext uri="{FF2B5EF4-FFF2-40B4-BE49-F238E27FC236}">
                <a16:creationId xmlns:a16="http://schemas.microsoft.com/office/drawing/2014/main" id="{948DE58C-FD29-1ADF-C5F1-CFAC583E2BAA}"/>
              </a:ext>
            </a:extLst>
          </p:cNvPr>
          <p:cNvGrpSpPr/>
          <p:nvPr/>
        </p:nvGrpSpPr>
        <p:grpSpPr>
          <a:xfrm>
            <a:off x="365760" y="1974211"/>
            <a:ext cx="2800740" cy="1354829"/>
            <a:chOff x="471595" y="1424314"/>
            <a:chExt cx="2024593" cy="1354829"/>
          </a:xfrm>
        </p:grpSpPr>
        <p:sp>
          <p:nvSpPr>
            <p:cNvPr id="18" name="Rounded Rectangle 17">
              <a:extLst>
                <a:ext uri="{FF2B5EF4-FFF2-40B4-BE49-F238E27FC236}">
                  <a16:creationId xmlns:a16="http://schemas.microsoft.com/office/drawing/2014/main" id="{95CF60DA-FA5D-9D3B-E2AA-D8A663AA9BB7}"/>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19" name="Rounded Rectangle 4">
              <a:extLst>
                <a:ext uri="{FF2B5EF4-FFF2-40B4-BE49-F238E27FC236}">
                  <a16:creationId xmlns:a16="http://schemas.microsoft.com/office/drawing/2014/main" id="{1F0741B2-0A24-CD5C-A029-CDC41A50DD21}"/>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spTree>
    <p:extLst>
      <p:ext uri="{BB962C8B-B14F-4D97-AF65-F5344CB8AC3E}">
        <p14:creationId xmlns:p14="http://schemas.microsoft.com/office/powerpoint/2010/main" val="1699088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c 29">
            <a:extLst>
              <a:ext uri="{FF2B5EF4-FFF2-40B4-BE49-F238E27FC236}">
                <a16:creationId xmlns:a16="http://schemas.microsoft.com/office/drawing/2014/main" id="{9FC28A3E-BAE6-D236-7F23-A50120EF86E5}"/>
              </a:ext>
            </a:extLst>
          </p:cNvPr>
          <p:cNvSpPr/>
          <p:nvPr/>
        </p:nvSpPr>
        <p:spPr>
          <a:xfrm rot="15786899">
            <a:off x="4869418" y="3135595"/>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64F3280C-8761-29ED-A74E-EE50C057AB32}"/>
              </a:ext>
            </a:extLst>
          </p:cNvPr>
          <p:cNvGrpSpPr/>
          <p:nvPr/>
        </p:nvGrpSpPr>
        <p:grpSpPr>
          <a:xfrm>
            <a:off x="2745695" y="660841"/>
            <a:ext cx="3904734" cy="2456899"/>
            <a:chOff x="2745695" y="1223357"/>
            <a:chExt cx="3904734" cy="2456899"/>
          </a:xfrm>
        </p:grpSpPr>
        <p:sp>
          <p:nvSpPr>
            <p:cNvPr id="25" name="Arc 24">
              <a:extLst>
                <a:ext uri="{FF2B5EF4-FFF2-40B4-BE49-F238E27FC236}">
                  <a16:creationId xmlns:a16="http://schemas.microsoft.com/office/drawing/2014/main" id="{BBD225C8-4990-8F28-7E94-E05FE8ED723A}"/>
                </a:ext>
              </a:extLst>
            </p:cNvPr>
            <p:cNvSpPr/>
            <p:nvPr/>
          </p:nvSpPr>
          <p:spPr>
            <a:xfrm rot="6196708">
              <a:off x="2611904" y="1357148"/>
              <a:ext cx="2456899" cy="2189317"/>
            </a:xfrm>
            <a:prstGeom prst="arc">
              <a:avLst>
                <a:gd name="adj1" fmla="val 16132488"/>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F48CA24-1F99-E4BD-9F27-A20220AA81C3}"/>
                </a:ext>
              </a:extLst>
            </p:cNvPr>
            <p:cNvSpPr/>
            <p:nvPr/>
          </p:nvSpPr>
          <p:spPr>
            <a:xfrm>
              <a:off x="3849689" y="1349636"/>
              <a:ext cx="2800740" cy="1354830"/>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14493A4F-68AA-61BD-2CBB-0839A0AC3A1B}"/>
                </a:ext>
              </a:extLst>
            </p:cNvPr>
            <p:cNvSpPr txBox="1"/>
            <p:nvPr/>
          </p:nvSpPr>
          <p:spPr>
            <a:xfrm>
              <a:off x="3941402" y="1415772"/>
              <a:ext cx="2617314" cy="12225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10" name="Slide Number Placeholder 8">
            <a:extLst>
              <a:ext uri="{FF2B5EF4-FFF2-40B4-BE49-F238E27FC236}">
                <a16:creationId xmlns:a16="http://schemas.microsoft.com/office/drawing/2014/main" id="{6037FC85-9A0F-FA38-7600-DD5B7B0D1AC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pic>
        <p:nvPicPr>
          <p:cNvPr id="6" name="Picture 5" descr="A screenshot of a computer&#10;&#10;Description automatically generated">
            <a:extLst>
              <a:ext uri="{FF2B5EF4-FFF2-40B4-BE49-F238E27FC236}">
                <a16:creationId xmlns:a16="http://schemas.microsoft.com/office/drawing/2014/main" id="{1A63236A-D286-BD0B-F91D-943790EEE831}"/>
              </a:ext>
            </a:extLst>
          </p:cNvPr>
          <p:cNvPicPr>
            <a:picLocks noChangeAspect="1"/>
          </p:cNvPicPr>
          <p:nvPr/>
        </p:nvPicPr>
        <p:blipFill rotWithShape="1">
          <a:blip r:embed="rId3">
            <a:duotone>
              <a:schemeClr val="accent5">
                <a:shade val="45000"/>
                <a:satMod val="135000"/>
              </a:schemeClr>
              <a:prstClr val="white"/>
            </a:duotone>
          </a:blip>
          <a:srcRect l="6547" t="61711" r="48442" b="17720"/>
          <a:stretch/>
        </p:blipFill>
        <p:spPr>
          <a:xfrm>
            <a:off x="4623593" y="4089110"/>
            <a:ext cx="7391623" cy="2111111"/>
          </a:xfrm>
          <a:prstGeom prst="snip2DiagRect">
            <a:avLst>
              <a:gd name="adj1" fmla="val 0"/>
              <a:gd name="adj2" fmla="val 16667"/>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4" name="Picture 13" descr="Graphical user interface, text, application&#10;&#10;Description automatically generated">
            <a:extLst>
              <a:ext uri="{FF2B5EF4-FFF2-40B4-BE49-F238E27FC236}">
                <a16:creationId xmlns:a16="http://schemas.microsoft.com/office/drawing/2014/main" id="{5DA417C7-7745-F332-B9FB-B79130D0DBCE}"/>
              </a:ext>
            </a:extLst>
          </p:cNvPr>
          <p:cNvPicPr>
            <a:picLocks noChangeAspect="1"/>
          </p:cNvPicPr>
          <p:nvPr/>
        </p:nvPicPr>
        <p:blipFill rotWithShape="1">
          <a:blip r:embed="rId4">
            <a:duotone>
              <a:schemeClr val="accent4">
                <a:shade val="45000"/>
                <a:satMod val="135000"/>
              </a:schemeClr>
              <a:prstClr val="white"/>
            </a:duotone>
          </a:blip>
          <a:srcRect l="5565" t="26293" r="71115" b="46435"/>
          <a:stretch/>
        </p:blipFill>
        <p:spPr>
          <a:xfrm>
            <a:off x="322052" y="166908"/>
            <a:ext cx="3276005" cy="2394481"/>
          </a:xfrm>
          <a:prstGeom prst="snip2DiagRect">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3" name="Picture 22" descr="Graphical user interface, text, application&#10;&#10;Description automatically generated">
            <a:extLst>
              <a:ext uri="{FF2B5EF4-FFF2-40B4-BE49-F238E27FC236}">
                <a16:creationId xmlns:a16="http://schemas.microsoft.com/office/drawing/2014/main" id="{A199DCF7-648F-2C64-88B8-996C0691E5F0}"/>
              </a:ext>
            </a:extLst>
          </p:cNvPr>
          <p:cNvPicPr>
            <a:picLocks noChangeAspect="1"/>
          </p:cNvPicPr>
          <p:nvPr/>
        </p:nvPicPr>
        <p:blipFill rotWithShape="1">
          <a:blip r:embed="rId4">
            <a:duotone>
              <a:schemeClr val="accent5">
                <a:shade val="45000"/>
                <a:satMod val="135000"/>
              </a:schemeClr>
              <a:prstClr val="white"/>
            </a:duotone>
          </a:blip>
          <a:srcRect l="4967" t="58441" r="71114" b="10244"/>
          <a:stretch/>
        </p:blipFill>
        <p:spPr>
          <a:xfrm>
            <a:off x="8431387" y="1336320"/>
            <a:ext cx="3182385" cy="2604016"/>
          </a:xfrm>
          <a:prstGeom prst="snip2DiagRect">
            <a:avLst>
              <a:gd name="adj1" fmla="val 0"/>
              <a:gd name="adj2" fmla="val 16667"/>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4" name="Picture 23" descr="A screenshot of a computer&#10;&#10;Description automatically generated">
            <a:extLst>
              <a:ext uri="{FF2B5EF4-FFF2-40B4-BE49-F238E27FC236}">
                <a16:creationId xmlns:a16="http://schemas.microsoft.com/office/drawing/2014/main" id="{43D35CFC-FC5A-AA35-666A-0BAAC941933F}"/>
              </a:ext>
            </a:extLst>
          </p:cNvPr>
          <p:cNvPicPr>
            <a:picLocks noChangeAspect="1"/>
          </p:cNvPicPr>
          <p:nvPr/>
        </p:nvPicPr>
        <p:blipFill rotWithShape="1">
          <a:blip r:embed="rId5">
            <a:duotone>
              <a:srgbClr val="A09D79">
                <a:shade val="45000"/>
                <a:satMod val="135000"/>
              </a:srgbClr>
              <a:prstClr val="white"/>
            </a:duotone>
          </a:blip>
          <a:srcRect l="6547" t="38418" r="73283" b="40985"/>
          <a:stretch/>
        </p:blipFill>
        <p:spPr>
          <a:xfrm>
            <a:off x="364115" y="2698012"/>
            <a:ext cx="3277096" cy="2091572"/>
          </a:xfrm>
          <a:prstGeom prst="snip2DiagRect">
            <a:avLst>
              <a:gd name="adj1" fmla="val 0"/>
              <a:gd name="adj2" fmla="val 16667"/>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grpSp>
        <p:nvGrpSpPr>
          <p:cNvPr id="31" name="Group 30">
            <a:extLst>
              <a:ext uri="{FF2B5EF4-FFF2-40B4-BE49-F238E27FC236}">
                <a16:creationId xmlns:a16="http://schemas.microsoft.com/office/drawing/2014/main" id="{9A48C55B-A7EB-22BD-FC08-58E96E707818}"/>
              </a:ext>
            </a:extLst>
          </p:cNvPr>
          <p:cNvGrpSpPr/>
          <p:nvPr/>
        </p:nvGrpSpPr>
        <p:grpSpPr>
          <a:xfrm>
            <a:off x="5432733" y="2503096"/>
            <a:ext cx="2800740" cy="1354829"/>
            <a:chOff x="471595" y="1424314"/>
            <a:chExt cx="2024593" cy="1354829"/>
          </a:xfrm>
        </p:grpSpPr>
        <p:sp>
          <p:nvSpPr>
            <p:cNvPr id="32" name="Rounded Rectangle 31">
              <a:extLst>
                <a:ext uri="{FF2B5EF4-FFF2-40B4-BE49-F238E27FC236}">
                  <a16:creationId xmlns:a16="http://schemas.microsoft.com/office/drawing/2014/main" id="{6D80DA08-4CDF-CC1E-E1A3-D28907EEB818}"/>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33" name="Rounded Rectangle 4">
              <a:extLst>
                <a:ext uri="{FF2B5EF4-FFF2-40B4-BE49-F238E27FC236}">
                  <a16:creationId xmlns:a16="http://schemas.microsoft.com/office/drawing/2014/main" id="{597F5F91-D1C8-44AD-3BC1-F64AE614A045}"/>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pic>
        <p:nvPicPr>
          <p:cNvPr id="34" name="Picture 33" descr="A screenshot of a computer&#10;&#10;Description automatically generated">
            <a:extLst>
              <a:ext uri="{FF2B5EF4-FFF2-40B4-BE49-F238E27FC236}">
                <a16:creationId xmlns:a16="http://schemas.microsoft.com/office/drawing/2014/main" id="{026D5F61-3A50-6E52-C4F4-9C201D2723F2}"/>
              </a:ext>
            </a:extLst>
          </p:cNvPr>
          <p:cNvPicPr>
            <a:picLocks noChangeAspect="1"/>
          </p:cNvPicPr>
          <p:nvPr/>
        </p:nvPicPr>
        <p:blipFill rotWithShape="1">
          <a:blip r:embed="rId6">
            <a:duotone>
              <a:srgbClr val="A09D79">
                <a:shade val="45000"/>
                <a:satMod val="135000"/>
              </a:srgbClr>
              <a:prstClr val="white"/>
            </a:duotone>
          </a:blip>
          <a:srcRect l="6306" t="30905" r="76047" b="59906"/>
          <a:stretch/>
        </p:blipFill>
        <p:spPr>
          <a:xfrm>
            <a:off x="375770" y="4926208"/>
            <a:ext cx="4004206" cy="1303232"/>
          </a:xfrm>
          <a:prstGeom prst="snip2DiagRect">
            <a:avLst>
              <a:gd name="adj1" fmla="val 0"/>
              <a:gd name="adj2" fmla="val 16667"/>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08259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335081" y="600588"/>
            <a:ext cx="10515600" cy="676656"/>
          </a:xfrm>
        </p:spPr>
        <p:txBody>
          <a:bodyPr rtlCol="0"/>
          <a:lstStyle>
            <a:defPPr>
              <a:defRPr lang="en-GB"/>
            </a:defPPr>
          </a:lstStyle>
          <a:p>
            <a:pPr rtl="0"/>
            <a:r>
              <a:rPr lang="en-GB" sz="4800" dirty="0">
                <a:latin typeface="Sagona Book" panose="020F0502020204030204" pitchFamily="34" charset="0"/>
                <a:cs typeface="Sagona Book" panose="020F0502020204030204" pitchFamily="34" charset="0"/>
              </a:rPr>
              <a:t>Missing Values</a:t>
            </a:r>
            <a:endParaRPr lang="en-GB"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10" name="Slide Number Placeholder 8">
            <a:extLst>
              <a:ext uri="{FF2B5EF4-FFF2-40B4-BE49-F238E27FC236}">
                <a16:creationId xmlns:a16="http://schemas.microsoft.com/office/drawing/2014/main" id="{6037FC85-9A0F-FA38-7600-DD5B7B0D1AC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12: Assignment 12</a:t>
            </a:r>
          </a:p>
        </p:txBody>
      </p:sp>
      <p:sp>
        <p:nvSpPr>
          <p:cNvPr id="8" name="Arc 7">
            <a:extLst>
              <a:ext uri="{FF2B5EF4-FFF2-40B4-BE49-F238E27FC236}">
                <a16:creationId xmlns:a16="http://schemas.microsoft.com/office/drawing/2014/main" id="{84936176-120F-36E3-C6A6-ED2C0F695A48}"/>
              </a:ext>
            </a:extLst>
          </p:cNvPr>
          <p:cNvSpPr/>
          <p:nvPr/>
        </p:nvSpPr>
        <p:spPr>
          <a:xfrm>
            <a:off x="2346507" y="2197720"/>
            <a:ext cx="1872538" cy="1819244"/>
          </a:xfrm>
          <a:prstGeom prst="arc">
            <a:avLst>
              <a:gd name="adj1" fmla="val 16200000"/>
              <a:gd name="adj2" fmla="val 21337974"/>
            </a:avLst>
          </a:prstGeom>
          <a:noFill/>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1" name="Group 10">
            <a:extLst>
              <a:ext uri="{FF2B5EF4-FFF2-40B4-BE49-F238E27FC236}">
                <a16:creationId xmlns:a16="http://schemas.microsoft.com/office/drawing/2014/main" id="{05D92D5E-AD3F-15F6-1E69-F542369E8AF5}"/>
              </a:ext>
            </a:extLst>
          </p:cNvPr>
          <p:cNvGrpSpPr/>
          <p:nvPr/>
        </p:nvGrpSpPr>
        <p:grpSpPr>
          <a:xfrm>
            <a:off x="486927" y="1467432"/>
            <a:ext cx="2800740" cy="1354830"/>
            <a:chOff x="475071" y="0"/>
            <a:chExt cx="2020641" cy="1355466"/>
          </a:xfrm>
        </p:grpSpPr>
        <p:sp>
          <p:nvSpPr>
            <p:cNvPr id="12" name="Rounded Rectangle 11">
              <a:extLst>
                <a:ext uri="{FF2B5EF4-FFF2-40B4-BE49-F238E27FC236}">
                  <a16:creationId xmlns:a16="http://schemas.microsoft.com/office/drawing/2014/main" id="{8110C9CC-59E2-CCBB-3E3A-311DACF264EF}"/>
                </a:ext>
              </a:extLst>
            </p:cNvPr>
            <p:cNvSpPr/>
            <p:nvPr/>
          </p:nvSpPr>
          <p:spPr>
            <a:xfrm>
              <a:off x="475071" y="0"/>
              <a:ext cx="2020641" cy="1355466"/>
            </a:xfrm>
            <a:prstGeom prst="roundRect">
              <a:avLst/>
            </a:pr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sp>
          <p:nvSpPr>
            <p:cNvPr id="13" name="Rounded Rectangle 4">
              <a:extLst>
                <a:ext uri="{FF2B5EF4-FFF2-40B4-BE49-F238E27FC236}">
                  <a16:creationId xmlns:a16="http://schemas.microsoft.com/office/drawing/2014/main" id="{563626BD-9388-7D0A-A08A-8772BFCA9446}"/>
                </a:ext>
              </a:extLst>
            </p:cNvPr>
            <p:cNvSpPr txBox="1"/>
            <p:nvPr/>
          </p:nvSpPr>
          <p:spPr>
            <a:xfrm>
              <a:off x="541239" y="66167"/>
              <a:ext cx="1888305" cy="12231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1: Food</a:t>
              </a:r>
            </a:p>
          </p:txBody>
        </p:sp>
      </p:grpSp>
      <p:pic>
        <p:nvPicPr>
          <p:cNvPr id="2" name="Picture 1">
            <a:extLst>
              <a:ext uri="{FF2B5EF4-FFF2-40B4-BE49-F238E27FC236}">
                <a16:creationId xmlns:a16="http://schemas.microsoft.com/office/drawing/2014/main" id="{456AAE5C-1E41-4FF8-AADA-9802BE172B73}"/>
              </a:ext>
            </a:extLst>
          </p:cNvPr>
          <p:cNvPicPr>
            <a:picLocks noChangeAspect="1"/>
          </p:cNvPicPr>
          <p:nvPr/>
        </p:nvPicPr>
        <p:blipFill>
          <a:blip r:embed="rId3"/>
          <a:stretch>
            <a:fillRect/>
          </a:stretch>
        </p:blipFill>
        <p:spPr>
          <a:xfrm>
            <a:off x="486927" y="2942500"/>
            <a:ext cx="4095508" cy="3220019"/>
          </a:xfrm>
          <a:prstGeom prst="rect">
            <a:avLst/>
          </a:prstGeom>
        </p:spPr>
      </p:pic>
      <p:sp>
        <p:nvSpPr>
          <p:cNvPr id="20" name="Arc 19">
            <a:extLst>
              <a:ext uri="{FF2B5EF4-FFF2-40B4-BE49-F238E27FC236}">
                <a16:creationId xmlns:a16="http://schemas.microsoft.com/office/drawing/2014/main" id="{8006FF07-50C3-63BE-12B1-7AEE277BBF1A}"/>
              </a:ext>
            </a:extLst>
          </p:cNvPr>
          <p:cNvSpPr/>
          <p:nvPr/>
        </p:nvSpPr>
        <p:spPr>
          <a:xfrm>
            <a:off x="6571489" y="2144846"/>
            <a:ext cx="1872538" cy="1819244"/>
          </a:xfrm>
          <a:prstGeom prst="arc">
            <a:avLst>
              <a:gd name="adj1" fmla="val 16200000"/>
              <a:gd name="adj2" fmla="val 21337974"/>
            </a:avLst>
          </a:prstGeom>
          <a:noFill/>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7" name="Group 16">
            <a:extLst>
              <a:ext uri="{FF2B5EF4-FFF2-40B4-BE49-F238E27FC236}">
                <a16:creationId xmlns:a16="http://schemas.microsoft.com/office/drawing/2014/main" id="{948DE58C-FD29-1ADF-C5F1-CFAC583E2BAA}"/>
              </a:ext>
            </a:extLst>
          </p:cNvPr>
          <p:cNvGrpSpPr/>
          <p:nvPr/>
        </p:nvGrpSpPr>
        <p:grpSpPr>
          <a:xfrm>
            <a:off x="4752763" y="1467432"/>
            <a:ext cx="2800740" cy="1354829"/>
            <a:chOff x="471595" y="1424314"/>
            <a:chExt cx="2024593" cy="1354829"/>
          </a:xfrm>
        </p:grpSpPr>
        <p:sp>
          <p:nvSpPr>
            <p:cNvPr id="18" name="Rounded Rectangle 17">
              <a:extLst>
                <a:ext uri="{FF2B5EF4-FFF2-40B4-BE49-F238E27FC236}">
                  <a16:creationId xmlns:a16="http://schemas.microsoft.com/office/drawing/2014/main" id="{95CF60DA-FA5D-9D3B-E2AA-D8A663AA9BB7}"/>
                </a:ext>
              </a:extLst>
            </p:cNvPr>
            <p:cNvSpPr/>
            <p:nvPr/>
          </p:nvSpPr>
          <p:spPr>
            <a:xfrm>
              <a:off x="471595" y="1424314"/>
              <a:ext cx="2024593" cy="1354829"/>
            </a:xfrm>
            <a:prstGeom prst="roundRect">
              <a:avLst/>
            </a:prstGeom>
          </p:spPr>
          <p:style>
            <a:lnRef idx="0">
              <a:schemeClr val="lt1">
                <a:hueOff val="0"/>
                <a:satOff val="0"/>
                <a:lumOff val="0"/>
                <a:alphaOff val="0"/>
              </a:schemeClr>
            </a:lnRef>
            <a:fillRef idx="3">
              <a:schemeClr val="accent4">
                <a:hueOff val="2076520"/>
                <a:satOff val="-5490"/>
                <a:lumOff val="-24510"/>
                <a:alphaOff val="0"/>
              </a:schemeClr>
            </a:fillRef>
            <a:effectRef idx="3">
              <a:schemeClr val="accent4">
                <a:hueOff val="2076520"/>
                <a:satOff val="-5490"/>
                <a:lumOff val="-24510"/>
                <a:alphaOff val="0"/>
              </a:schemeClr>
            </a:effectRef>
            <a:fontRef idx="minor">
              <a:schemeClr val="lt1"/>
            </a:fontRef>
          </p:style>
        </p:sp>
        <p:sp>
          <p:nvSpPr>
            <p:cNvPr id="19" name="Rounded Rectangle 4">
              <a:extLst>
                <a:ext uri="{FF2B5EF4-FFF2-40B4-BE49-F238E27FC236}">
                  <a16:creationId xmlns:a16="http://schemas.microsoft.com/office/drawing/2014/main" id="{1F0741B2-0A24-CD5C-A029-CDC41A50DD21}"/>
                </a:ext>
              </a:extLst>
            </p:cNvPr>
            <p:cNvSpPr txBox="1"/>
            <p:nvPr/>
          </p:nvSpPr>
          <p:spPr>
            <a:xfrm>
              <a:off x="537732" y="1490451"/>
              <a:ext cx="1892319" cy="122255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Dataset 2:</a:t>
              </a:r>
            </a:p>
            <a:p>
              <a:pPr marL="0" lvl="0" indent="0" algn="ctr" defTabSz="1377950">
                <a:lnSpc>
                  <a:spcPct val="90000"/>
                </a:lnSpc>
                <a:spcBef>
                  <a:spcPct val="0"/>
                </a:spcBef>
                <a:spcAft>
                  <a:spcPct val="35000"/>
                </a:spcAft>
                <a:buNone/>
              </a:pPr>
              <a:r>
                <a:rPr lang="en-GB" sz="3100" dirty="0"/>
                <a:t>Codes</a:t>
              </a:r>
              <a:endParaRPr lang="en-GB" sz="3100" kern="1200" dirty="0"/>
            </a:p>
          </p:txBody>
        </p:sp>
      </p:grpSp>
      <p:pic>
        <p:nvPicPr>
          <p:cNvPr id="3" name="Picture 2">
            <a:extLst>
              <a:ext uri="{FF2B5EF4-FFF2-40B4-BE49-F238E27FC236}">
                <a16:creationId xmlns:a16="http://schemas.microsoft.com/office/drawing/2014/main" id="{9C32C384-7471-673B-F05B-02152A54D8EF}"/>
              </a:ext>
            </a:extLst>
          </p:cNvPr>
          <p:cNvPicPr>
            <a:picLocks noChangeAspect="1"/>
          </p:cNvPicPr>
          <p:nvPr/>
        </p:nvPicPr>
        <p:blipFill>
          <a:blip r:embed="rId4"/>
          <a:stretch>
            <a:fillRect/>
          </a:stretch>
        </p:blipFill>
        <p:spPr>
          <a:xfrm>
            <a:off x="4752763" y="2942499"/>
            <a:ext cx="4095509" cy="322002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296149A3-883B-1B9A-26F8-6B7CB2BCE8C7}"/>
              </a:ext>
            </a:extLst>
          </p:cNvPr>
          <p:cNvPicPr>
            <a:picLocks noChangeAspect="1"/>
          </p:cNvPicPr>
          <p:nvPr/>
        </p:nvPicPr>
        <p:blipFill rotWithShape="1">
          <a:blip r:embed="rId5">
            <a:duotone>
              <a:schemeClr val="accent6">
                <a:shade val="45000"/>
                <a:satMod val="135000"/>
              </a:schemeClr>
              <a:prstClr val="white"/>
            </a:duotone>
          </a:blip>
          <a:srcRect l="5643" t="28767" r="79738" b="31364"/>
          <a:stretch/>
        </p:blipFill>
        <p:spPr>
          <a:xfrm>
            <a:off x="9032711" y="1277244"/>
            <a:ext cx="2800740" cy="4773756"/>
          </a:xfrm>
          <a:prstGeom prst="snip2DiagRect">
            <a:avLst/>
          </a:prstGeom>
          <a:solidFill>
            <a:srgbClr val="FFFFFF">
              <a:shade val="85000"/>
            </a:srgbClr>
          </a:solidFill>
          <a:ln w="28575" cap="sq">
            <a:solidFill>
              <a:schemeClr val="bg1"/>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04484084"/>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823_TF11964407_Win32" id="{B93CAFD1-3682-48B9-AB4D-B17AE97EAEF6}" vid="{42E63F67-4AC8-49A2-8D09-A38E4C6451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3470</TotalTime>
  <Words>1643</Words>
  <Application>Microsoft Macintosh PowerPoint</Application>
  <PresentationFormat>Widescreen</PresentationFormat>
  <Paragraphs>229</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Gill Sans Nova</vt:lpstr>
      <vt:lpstr>Gill Sans Nova Light</vt:lpstr>
      <vt:lpstr>Sagona Book</vt:lpstr>
      <vt:lpstr>Office Theme</vt:lpstr>
      <vt:lpstr>Final Project: Halal or Haram</vt:lpstr>
      <vt:lpstr>Project Outline</vt:lpstr>
      <vt:lpstr>PowerPoint Presentation</vt:lpstr>
      <vt:lpstr>PowerPoint Presentation</vt:lpstr>
      <vt:lpstr>PowerPoint Presentation</vt:lpstr>
      <vt:lpstr>Data Research</vt:lpstr>
      <vt:lpstr>The Data</vt:lpstr>
      <vt:lpstr>PowerPoint Presentation</vt:lpstr>
      <vt:lpstr>Missing Values</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Models</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Muksurat Choudhury</dc:creator>
  <cp:lastModifiedBy>Muksurat Choudhury</cp:lastModifiedBy>
  <cp:revision>72</cp:revision>
  <dcterms:created xsi:type="dcterms:W3CDTF">2023-01-12T10:08:21Z</dcterms:created>
  <dcterms:modified xsi:type="dcterms:W3CDTF">2023-03-31T16:25:50Z</dcterms:modified>
</cp:coreProperties>
</file>